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79" r:id="rId2"/>
    <p:sldId id="304" r:id="rId3"/>
    <p:sldId id="269" r:id="rId4"/>
    <p:sldId id="320" r:id="rId5"/>
    <p:sldId id="274" r:id="rId6"/>
    <p:sldId id="319" r:id="rId7"/>
    <p:sldId id="276" r:id="rId8"/>
    <p:sldId id="277" r:id="rId9"/>
    <p:sldId id="278" r:id="rId10"/>
    <p:sldId id="281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92" r:id="rId19"/>
    <p:sldId id="321" r:id="rId20"/>
    <p:sldId id="291" r:id="rId21"/>
    <p:sldId id="293" r:id="rId22"/>
    <p:sldId id="299" r:id="rId23"/>
    <p:sldId id="305" r:id="rId24"/>
    <p:sldId id="306" r:id="rId25"/>
    <p:sldId id="294" r:id="rId26"/>
    <p:sldId id="312" r:id="rId27"/>
    <p:sldId id="310" r:id="rId28"/>
    <p:sldId id="307" r:id="rId29"/>
    <p:sldId id="322" r:id="rId30"/>
    <p:sldId id="314" r:id="rId31"/>
    <p:sldId id="316" r:id="rId32"/>
    <p:sldId id="315" r:id="rId33"/>
    <p:sldId id="313" r:id="rId34"/>
    <p:sldId id="317" r:id="rId35"/>
    <p:sldId id="323" r:id="rId36"/>
  </p:sldIdLst>
  <p:sldSz cx="12192000" cy="6856413"/>
  <p:notesSz cx="12192000" cy="9779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5DABAE"/>
    <a:srgbClr val="2744AC"/>
    <a:srgbClr val="F1F5F9"/>
    <a:srgbClr val="1E40AF"/>
    <a:srgbClr val="1EA27F"/>
    <a:srgbClr val="0000B8"/>
    <a:srgbClr val="3B81F5"/>
    <a:srgbClr val="24BE96"/>
    <a:srgbClr val="15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 varScale="1">
        <p:scale>
          <a:sx n="106" d="100"/>
          <a:sy n="106" d="100"/>
        </p:scale>
        <p:origin x="954" y="10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C97E2-2AF5-40C9-85C1-B7CF93318588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62300" y="1222375"/>
            <a:ext cx="5867400" cy="3300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4706938"/>
            <a:ext cx="9753600" cy="38496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19-8E25-4114-89E2-8805859C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599" y="457199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76199" y="923924"/>
                </a:moveTo>
                <a:lnTo>
                  <a:pt x="0" y="923924"/>
                </a:lnTo>
                <a:lnTo>
                  <a:pt x="0" y="0"/>
                </a:lnTo>
                <a:lnTo>
                  <a:pt x="76199" y="0"/>
                </a:lnTo>
                <a:lnTo>
                  <a:pt x="76199" y="923924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44599" y="1814576"/>
            <a:ext cx="4513580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3780" y="1742651"/>
            <a:ext cx="4830445" cy="4463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71550"/>
          </a:xfrm>
          <a:custGeom>
            <a:avLst/>
            <a:gdLst/>
            <a:ahLst/>
            <a:cxnLst/>
            <a:rect l="l" t="t" r="r" b="b"/>
            <a:pathLst>
              <a:path w="12192000" h="971550">
                <a:moveTo>
                  <a:pt x="12191999" y="971549"/>
                </a:moveTo>
                <a:lnTo>
                  <a:pt x="0" y="9715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97154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00753"/>
            <a:ext cx="11152961" cy="830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33000" y="6445249"/>
            <a:ext cx="1066800" cy="135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4500" y="8166041"/>
            <a:ext cx="1189989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20.xml"/><Relationship Id="rId5" Type="http://schemas.openxmlformats.org/officeDocument/2006/relationships/slide" Target="slide7.xml"/><Relationship Id="rId10" Type="http://schemas.openxmlformats.org/officeDocument/2006/relationships/slide" Target="slide21.xml"/><Relationship Id="rId4" Type="http://schemas.openxmlformats.org/officeDocument/2006/relationships/slide" Target="slide15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atavizproject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data-to-viz.com/#hist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hyperlink" Target="https://datavizcatalogue.com/index.html" TargetMode="External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CEB1-50A8-2103-7DA3-39EBB543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E1D22-302F-913D-FA15-D4AC5B7D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57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8B223D5A-6D31-B33F-55FA-D3BA63280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445" y="2783550"/>
            <a:ext cx="11152961" cy="830843"/>
          </a:xfrm>
          <a:prstGeom prst="rect">
            <a:avLst/>
          </a:prstGeom>
        </p:spPr>
        <p:txBody>
          <a:bodyPr vert="horz" wrap="square" lIns="0" tIns="78368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4850" spc="-434" dirty="0">
                <a:solidFill>
                  <a:srgbClr val="FFFFFF"/>
                </a:solidFill>
              </a:rPr>
              <a:t>The</a:t>
            </a:r>
            <a:r>
              <a:rPr sz="4850" spc="-185" dirty="0">
                <a:solidFill>
                  <a:srgbClr val="FFFFFF"/>
                </a:solidFill>
              </a:rPr>
              <a:t> </a:t>
            </a:r>
            <a:r>
              <a:rPr sz="4850" spc="-434" dirty="0">
                <a:solidFill>
                  <a:srgbClr val="FFFFFF"/>
                </a:solidFill>
              </a:rPr>
              <a:t>Machine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409" dirty="0">
                <a:solidFill>
                  <a:srgbClr val="FFFFFF"/>
                </a:solidFill>
              </a:rPr>
              <a:t>Learning</a:t>
            </a:r>
            <a:r>
              <a:rPr sz="4850" spc="-175" dirty="0">
                <a:solidFill>
                  <a:srgbClr val="FFFFFF"/>
                </a:solidFill>
              </a:rPr>
              <a:t> </a:t>
            </a:r>
            <a:r>
              <a:rPr sz="4850" spc="-380" dirty="0">
                <a:solidFill>
                  <a:srgbClr val="FFFFFF"/>
                </a:solidFill>
              </a:rPr>
              <a:t>Project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375" dirty="0">
                <a:solidFill>
                  <a:srgbClr val="FFFFFF"/>
                </a:solidFill>
              </a:rPr>
              <a:t>Lifecycle</a:t>
            </a:r>
            <a:endParaRPr sz="4850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C78FE84-9667-4A4C-2357-1A190EC1E283}"/>
              </a:ext>
            </a:extLst>
          </p:cNvPr>
          <p:cNvSpPr/>
          <p:nvPr/>
        </p:nvSpPr>
        <p:spPr>
          <a:xfrm>
            <a:off x="4445845" y="396160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287FCC7-7C61-3305-5C6B-617729CB7909}"/>
              </a:ext>
            </a:extLst>
          </p:cNvPr>
          <p:cNvSpPr txBox="1"/>
          <p:nvPr/>
        </p:nvSpPr>
        <p:spPr>
          <a:xfrm>
            <a:off x="4442818" y="4398485"/>
            <a:ext cx="34163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25F86A7-93E1-16F7-B613-1D299BD51021}"/>
              </a:ext>
            </a:extLst>
          </p:cNvPr>
          <p:cNvSpPr/>
          <p:nvPr/>
        </p:nvSpPr>
        <p:spPr>
          <a:xfrm>
            <a:off x="5275710" y="3967559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BB13B439-FE7F-27A0-AAFD-238F6290C127}"/>
              </a:ext>
            </a:extLst>
          </p:cNvPr>
          <p:cNvSpPr txBox="1"/>
          <p:nvPr/>
        </p:nvSpPr>
        <p:spPr>
          <a:xfrm>
            <a:off x="5224612" y="4398485"/>
            <a:ext cx="576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5" dirty="0">
                <a:solidFill>
                  <a:srgbClr val="FFFFFF"/>
                </a:solidFill>
                <a:latin typeface="Roboto"/>
                <a:cs typeface="Roboto"/>
              </a:rPr>
              <a:t>Process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FDD3E46E-21BF-D49C-D67F-67946D722E05}"/>
              </a:ext>
            </a:extLst>
          </p:cNvPr>
          <p:cNvSpPr/>
          <p:nvPr/>
        </p:nvSpPr>
        <p:spPr>
          <a:xfrm>
            <a:off x="6265119" y="39616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1855F62-8174-D26F-BFA0-77DA18C2B59E}"/>
              </a:ext>
            </a:extLst>
          </p:cNvPr>
          <p:cNvSpPr txBox="1"/>
          <p:nvPr/>
        </p:nvSpPr>
        <p:spPr>
          <a:xfrm>
            <a:off x="6232923" y="4398485"/>
            <a:ext cx="449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7C5D277-261F-11A8-52F5-34C68B1FA24C}"/>
              </a:ext>
            </a:extLst>
          </p:cNvPr>
          <p:cNvSpPr/>
          <p:nvPr/>
        </p:nvSpPr>
        <p:spPr>
          <a:xfrm>
            <a:off x="7169102" y="396171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99768BF-A8C0-8FD2-EC07-8292A19F04AA}"/>
              </a:ext>
            </a:extLst>
          </p:cNvPr>
          <p:cNvSpPr txBox="1"/>
          <p:nvPr/>
        </p:nvSpPr>
        <p:spPr>
          <a:xfrm>
            <a:off x="7113986" y="4398485"/>
            <a:ext cx="48704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Deploy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3BF1-3556-CD31-5B3B-F3BDED354BAA}"/>
              </a:ext>
            </a:extLst>
          </p:cNvPr>
          <p:cNvSpPr txBox="1"/>
          <p:nvPr/>
        </p:nvSpPr>
        <p:spPr>
          <a:xfrm>
            <a:off x="0" y="624405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>
                    <a:lumMod val="85000"/>
                  </a:schemeClr>
                </a:solidFill>
              </a:rPr>
              <a:t>By: Abdelrhman Ezzat</a:t>
            </a:r>
          </a:p>
        </p:txBody>
      </p:sp>
    </p:spTree>
    <p:extLst>
      <p:ext uri="{BB962C8B-B14F-4D97-AF65-F5344CB8AC3E}">
        <p14:creationId xmlns:p14="http://schemas.microsoft.com/office/powerpoint/2010/main" val="28933844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1F44C-14AA-F75C-D789-4B9C2FCA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EE06E6-3D83-919A-B521-4346459B36D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3D7B-6F77-60A7-EA69-BDE572A5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57266"/>
            <a:ext cx="7513920" cy="463204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9129B0-3037-BFE8-826A-5DF5B356CFE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067A711C-E557-2104-B163-426C856122C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2D83DAC-3CAB-616D-F473-34D5AB69BA0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95627-806B-35D9-4994-42FF433AAE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E31738D-D25C-FFFC-84A1-D97AC73CDAD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BB3299A6-2E52-C1A3-B317-7E56B339697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849CD307-C2CF-108B-E0A6-61E547FBD8D4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0B0EB-EB19-2EC8-0C76-C720A595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1" y="1957266"/>
            <a:ext cx="3886200" cy="294819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A82A-08DE-A03C-15FB-10C949A48196}"/>
              </a:ext>
            </a:extLst>
          </p:cNvPr>
          <p:cNvSpPr txBox="1"/>
          <p:nvPr/>
        </p:nvSpPr>
        <p:spPr>
          <a:xfrm>
            <a:off x="523875" y="1448363"/>
            <a:ext cx="28289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 algn="l">
              <a:spcBef>
                <a:spcPts val="135"/>
              </a:spcBef>
              <a:buFont typeface="Wingdings" panose="05000000000000000000" pitchFamily="2" charset="2"/>
              <a:buChar char="Ø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Interpolation in details:</a:t>
            </a: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72E676D-E3C9-9EE5-957A-653F645F1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3EE41-B431-7822-776C-A82E6A0FDB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374FA3F-EB8E-05DD-70C5-3FABAB9E08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17729AC-3BD5-979B-84E5-5DE493436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6789F-E4AC-3D92-DDA9-C7FC161D6A25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2D1E4-F9A0-9B3C-1E3D-F7E680FC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B6479F-7C27-056D-75AB-48588C4783B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F7D7BF8E-D5DD-D34B-B65A-7F3B64BB4006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Outliers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70EDF-73B7-6ACF-F273-2D68C838027A}"/>
              </a:ext>
            </a:extLst>
          </p:cNvPr>
          <p:cNvGrpSpPr/>
          <p:nvPr/>
        </p:nvGrpSpPr>
        <p:grpSpPr>
          <a:xfrm>
            <a:off x="1220370" y="2296462"/>
            <a:ext cx="9751261" cy="3341754"/>
            <a:chOff x="681501" y="2296462"/>
            <a:chExt cx="9751261" cy="33417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526EE7-152C-F5C1-478A-0115FE99D090}"/>
                </a:ext>
              </a:extLst>
            </p:cNvPr>
            <p:cNvGrpSpPr/>
            <p:nvPr/>
          </p:nvGrpSpPr>
          <p:grpSpPr>
            <a:xfrm>
              <a:off x="681501" y="2297256"/>
              <a:ext cx="3332149" cy="3340960"/>
              <a:chOff x="681501" y="2297256"/>
              <a:chExt cx="3332149" cy="33409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85F298-0F61-EF19-019B-9A00922542CB}"/>
                  </a:ext>
                </a:extLst>
              </p:cNvPr>
              <p:cNvGrpSpPr/>
              <p:nvPr/>
            </p:nvGrpSpPr>
            <p:grpSpPr>
              <a:xfrm>
                <a:off x="681501" y="2297256"/>
                <a:ext cx="3332149" cy="533400"/>
                <a:chOff x="681501" y="2297256"/>
                <a:chExt cx="3332149" cy="533400"/>
              </a:xfrm>
            </p:grpSpPr>
            <p:sp>
              <p:nvSpPr>
                <p:cNvPr id="39" name="object 9">
                  <a:extLst>
                    <a:ext uri="{FF2B5EF4-FFF2-40B4-BE49-F238E27FC236}">
                      <a16:creationId xmlns:a16="http://schemas.microsoft.com/office/drawing/2014/main" id="{10876D6D-961A-4BBD-16C0-83B88FF7DF84}"/>
                    </a:ext>
                  </a:extLst>
                </p:cNvPr>
                <p:cNvSpPr/>
                <p:nvPr/>
              </p:nvSpPr>
              <p:spPr>
                <a:xfrm>
                  <a:off x="681501" y="2297256"/>
                  <a:ext cx="3332149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40" name="object 10">
                  <a:extLst>
                    <a:ext uri="{FF2B5EF4-FFF2-40B4-BE49-F238E27FC236}">
                      <a16:creationId xmlns:a16="http://schemas.microsoft.com/office/drawing/2014/main" id="{47CAD4CC-7548-4601-3EAA-D36974E6C601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08578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54" name="object 22">
                  <a:extLst>
                    <a:ext uri="{FF2B5EF4-FFF2-40B4-BE49-F238E27FC236}">
                      <a16:creationId xmlns:a16="http://schemas.microsoft.com/office/drawing/2014/main" id="{8F25759C-826F-5C34-3B1D-A952ABEC5A1C}"/>
                    </a:ext>
                  </a:extLst>
                </p:cNvPr>
                <p:cNvSpPr txBox="1"/>
                <p:nvPr/>
              </p:nvSpPr>
              <p:spPr>
                <a:xfrm>
                  <a:off x="1408578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354965">
                    <a:lnSpc>
                      <a:spcPct val="100000"/>
                    </a:lnSpc>
                    <a:spcBef>
                      <a:spcPts val="835"/>
                    </a:spcBef>
                  </a:pPr>
                  <a:r>
                    <a:rPr sz="1300" b="0" spc="-55" dirty="0">
                      <a:latin typeface="Roboto Medium"/>
                      <a:cs typeface="Roboto Medium"/>
                    </a:rPr>
                    <a:t>Detection</a:t>
                  </a:r>
                  <a:r>
                    <a:rPr sz="1300" b="0" spc="-15" dirty="0">
                      <a:latin typeface="Roboto Medium"/>
                      <a:cs typeface="Roboto Medium"/>
                    </a:rPr>
                    <a:t> </a:t>
                  </a:r>
                  <a:r>
                    <a:rPr sz="1300" b="0" spc="-10" dirty="0">
                      <a:latin typeface="Roboto Medium"/>
                      <a:cs typeface="Roboto Medium"/>
                    </a:rPr>
                    <a:t>Methods</a:t>
                  </a:r>
                  <a:endParaRPr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6E048D-EE7D-6382-37AE-5F7F0709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01" y="2901338"/>
                <a:ext cx="3332149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F37093-2F5F-F34B-5373-51E91460CB4F}"/>
                </a:ext>
              </a:extLst>
            </p:cNvPr>
            <p:cNvGrpSpPr/>
            <p:nvPr/>
          </p:nvGrpSpPr>
          <p:grpSpPr>
            <a:xfrm>
              <a:off x="4201929" y="2296462"/>
              <a:ext cx="6230833" cy="3340960"/>
              <a:chOff x="4843689" y="2297256"/>
              <a:chExt cx="6230833" cy="334096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92C48C-F98C-3153-9311-A55BC56CD075}"/>
                  </a:ext>
                </a:extLst>
              </p:cNvPr>
              <p:cNvGrpSpPr/>
              <p:nvPr/>
            </p:nvGrpSpPr>
            <p:grpSpPr>
              <a:xfrm>
                <a:off x="4843689" y="2297256"/>
                <a:ext cx="6230832" cy="533400"/>
                <a:chOff x="4843689" y="2297256"/>
                <a:chExt cx="6230832" cy="533400"/>
              </a:xfrm>
            </p:grpSpPr>
            <p:sp>
              <p:nvSpPr>
                <p:cNvPr id="85" name="object 9">
                  <a:extLst>
                    <a:ext uri="{FF2B5EF4-FFF2-40B4-BE49-F238E27FC236}">
                      <a16:creationId xmlns:a16="http://schemas.microsoft.com/office/drawing/2014/main" id="{C3005AB2-483A-2222-E5C4-3B08CCC2A0E9}"/>
                    </a:ext>
                  </a:extLst>
                </p:cNvPr>
                <p:cNvSpPr/>
                <p:nvPr/>
              </p:nvSpPr>
              <p:spPr>
                <a:xfrm>
                  <a:off x="4843689" y="2297256"/>
                  <a:ext cx="6230832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6" name="object 10">
                  <a:extLst>
                    <a:ext uri="{FF2B5EF4-FFF2-40B4-BE49-F238E27FC236}">
                      <a16:creationId xmlns:a16="http://schemas.microsoft.com/office/drawing/2014/main" id="{F3CC8DDB-0CFE-D00C-12DF-4265F31D006C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064187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4C28918-6987-8701-05E3-C4C43E973C17}"/>
                    </a:ext>
                  </a:extLst>
                </p:cNvPr>
                <p:cNvSpPr txBox="1"/>
                <p:nvPr/>
              </p:nvSpPr>
              <p:spPr>
                <a:xfrm>
                  <a:off x="7064187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50165" algn="ctr">
                    <a:lnSpc>
                      <a:spcPct val="100000"/>
                    </a:lnSpc>
                  </a:pPr>
                  <a:r>
                    <a:rPr lang="en-US" sz="1300" b="0" spc="-65" dirty="0">
                      <a:latin typeface="Roboto Medium"/>
                      <a:cs typeface="Roboto Medium"/>
                    </a:rPr>
                    <a:t>Treatment</a:t>
                  </a:r>
                  <a:r>
                    <a:rPr lang="en-US" sz="1300" b="0" spc="-10" dirty="0">
                      <a:latin typeface="Roboto Medium"/>
                      <a:cs typeface="Roboto Medium"/>
                    </a:rPr>
                    <a:t> Options</a:t>
                  </a:r>
                  <a:endParaRPr lang="en-US"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BC60BFC-6FF9-28AA-F9F8-8AC74E11C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0582"/>
              <a:stretch>
                <a:fillRect/>
              </a:stretch>
            </p:blipFill>
            <p:spPr>
              <a:xfrm>
                <a:off x="4843689" y="2901338"/>
                <a:ext cx="6230833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2611E60-4EA7-3E82-9735-7A022B73069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bject 11">
            <a:extLst>
              <a:ext uri="{FF2B5EF4-FFF2-40B4-BE49-F238E27FC236}">
                <a16:creationId xmlns:a16="http://schemas.microsoft.com/office/drawing/2014/main" id="{07E48DC7-F9E2-48BD-B2BC-294142FD613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">
            <a:extLst>
              <a:ext uri="{FF2B5EF4-FFF2-40B4-BE49-F238E27FC236}">
                <a16:creationId xmlns:a16="http://schemas.microsoft.com/office/drawing/2014/main" id="{16E37496-FBD0-B1D0-A15A-634E0E5EC37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8">
            <a:extLst>
              <a:ext uri="{FF2B5EF4-FFF2-40B4-BE49-F238E27FC236}">
                <a16:creationId xmlns:a16="http://schemas.microsoft.com/office/drawing/2014/main" id="{332033DD-311B-5FD2-3F9B-7956D38243B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2" name="object 8">
            <a:extLst>
              <a:ext uri="{FF2B5EF4-FFF2-40B4-BE49-F238E27FC236}">
                <a16:creationId xmlns:a16="http://schemas.microsoft.com/office/drawing/2014/main" id="{A0C5EF63-3189-94BD-8904-CA2CB6C7F87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FADB613E-FD6D-6DD7-1D93-8DF09E1811A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6" name="object 8">
            <a:extLst>
              <a:ext uri="{FF2B5EF4-FFF2-40B4-BE49-F238E27FC236}">
                <a16:creationId xmlns:a16="http://schemas.microsoft.com/office/drawing/2014/main" id="{71B21D6B-F5BE-3665-5D14-C532BD54993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2F989C-6435-F940-0893-75F04CB4C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CC3E60-3207-5D0F-4BB3-9F6F5991D4B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2987174-24C6-6F5D-A66A-29547112184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D706E60-50E1-A701-FBD0-412726A1E22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A5BD4-3CCA-9040-2138-3FF3CCC492AA}"/>
              </a:ext>
            </a:extLst>
          </p:cNvPr>
          <p:cNvSpPr/>
          <p:nvPr/>
        </p:nvSpPr>
        <p:spPr>
          <a:xfrm flipH="1">
            <a:off x="2648726" y="522336"/>
            <a:ext cx="14660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A220E-EDCC-D35A-780E-18CC9798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C00F6-5C98-1442-FB85-20B5E9459C4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9D118B-6765-E16C-ED54-92A2C03CF0C4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Noise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9F296-49A5-A9F1-362B-7F578E01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2349816"/>
            <a:ext cx="11668125" cy="39554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0DF76F-68FA-68F8-8094-EB19B7F6B8D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433A4A0-CE41-1000-C7B5-B47F754E9BE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6F595A4A-5606-AF32-3F22-83C7E74B955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9D90936-EEF8-C910-3B98-2FB66175C23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84C2DE1-6C93-7DD2-3ECD-14FAAB9608F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8DA486-6FC7-9AFB-BB2E-67D8994C8A7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F4079A4-A149-2984-0A05-59669D5B801A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C28F991-8561-EE26-DA3A-712433D2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C82271-AB4F-558A-6765-71201162446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67CEAA7F-678D-9B9F-CF0A-34D974874A4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6E2C094-E4ED-8EA8-9A88-E6D6BA430F2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5E3ECE-8DD0-7DFA-D886-84A6A55928FE}"/>
              </a:ext>
            </a:extLst>
          </p:cNvPr>
          <p:cNvSpPr/>
          <p:nvPr/>
        </p:nvSpPr>
        <p:spPr>
          <a:xfrm flipH="1">
            <a:off x="2648726" y="522336"/>
            <a:ext cx="17229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F97F1-F5A6-EBB5-C652-1F2BC4EE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07F2C5-B8CC-375F-2CBC-D7EAEBEC432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EB6B9-771A-F088-BF32-12E5D98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39489"/>
            <a:ext cx="11658598" cy="2748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1F793A-DC06-6DCE-D641-F4FBB21D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4336654"/>
            <a:ext cx="9991727" cy="11366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FF1721-B6F4-21FD-B8CA-2C65A809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5521309"/>
            <a:ext cx="7848601" cy="1335104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7B5C36-927E-D53C-2AC2-A2CF501B7C7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7C0D5537-8743-850B-D25A-75B76054379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BD866629-299B-1A7D-B7E9-55B48CDD8B2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1B4217CE-FFF2-3163-AB00-F90CA591258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76876600-DAD8-E37D-B985-8AC05B6449A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1D5C793F-7FE4-A734-D9E9-F3B2514314F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7BC5F890-DA63-8DB7-6D80-F645E1CE809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590F5F-56C4-A160-6EC7-984CA0696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52AE09-E8D6-1EB1-10E6-B36256C85D7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3FB469A-29FC-D5D0-790C-B1AFCF8623B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8C9792F-F3E0-33B2-459C-F454607E06B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060DB3-3D52-BE6E-4D17-C798FBD8F4E3}"/>
              </a:ext>
            </a:extLst>
          </p:cNvPr>
          <p:cNvSpPr/>
          <p:nvPr/>
        </p:nvSpPr>
        <p:spPr>
          <a:xfrm flipH="1">
            <a:off x="2648726" y="522336"/>
            <a:ext cx="214462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C06D7-76E8-0601-BBF4-FF081CF0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8ABEFF-414D-E1DB-C7D8-47C094273ED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1940C-D7D6-DE3F-C57F-BEE37DE3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43441"/>
            <a:ext cx="11658598" cy="313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36E02F-E48A-317F-BF84-4355889AB8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540454" y="5322695"/>
            <a:ext cx="3362325" cy="10150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A13FA6-B80E-3933-259E-8E166087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15" y="4804019"/>
            <a:ext cx="3639970" cy="2052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CF4D0C-C168-04B5-6B70-52A9EBC02BD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8226C8C1-15E2-2534-EEC2-A7D6B78ACCE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30FAFB67-221E-E628-C5E4-93F84BE0101E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66F581-83CD-1D25-514C-4AF60A58749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BFB7719-7E21-125F-36C6-BDDDBB4A720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473246E4-4906-D7DE-1E4A-8F07DD76B8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023124C5-93E0-070E-43AF-A63E1FF4951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3CC316F-8E3A-FC3A-7326-E97CDD166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B921D-70CA-6679-9E76-CDBDE7F4589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2286365-3C80-F16C-6499-E71BE0FADA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C1EF9C2-C393-2641-1616-B0573142C4D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16C046-B542-9365-AA95-960F3D751DA4}"/>
              </a:ext>
            </a:extLst>
          </p:cNvPr>
          <p:cNvSpPr/>
          <p:nvPr/>
        </p:nvSpPr>
        <p:spPr>
          <a:xfrm flipH="1">
            <a:off x="2648726" y="522336"/>
            <a:ext cx="24566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54F9E-2932-0214-3D70-41158DA6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77272-BD91-6C2D-7E54-33E29FBCDE3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1E0C37-A9DB-DA6B-9B23-BD53D8A2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85" y="1531867"/>
            <a:ext cx="8889429" cy="34337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51506-3BCB-A099-1315-D52E72B4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6" y="5075900"/>
            <a:ext cx="7781925" cy="17526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F1D2E8-B0AF-669F-8565-9FA7E5CB098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678DA95B-38DF-087E-5F5A-3FC1E073A1B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75B47E63-42AE-54DF-A183-DB36FEBAD07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22BC8FD-7FEA-A3E1-E354-A50FE1F59C68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EBBB988-4719-3F9E-B93B-A06CE281EBC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A4D5433F-C44F-4D32-7696-86167F439D6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C15ECC2-C78C-712B-6F37-96651A256C40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BADEA876-3CC2-5F83-034C-B60E80C3E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58EF4D-45F9-0994-8884-C9DD9466911F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4AF6C8F-9E1B-9A30-7792-8F8F44A087B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5BD0F0B-9442-42FD-93B3-9A71F0F8A193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C2B12E-6152-2C46-3071-25ECA7B5641C}"/>
              </a:ext>
            </a:extLst>
          </p:cNvPr>
          <p:cNvSpPr/>
          <p:nvPr/>
        </p:nvSpPr>
        <p:spPr>
          <a:xfrm flipH="1">
            <a:off x="2648726" y="522336"/>
            <a:ext cx="2837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B094F-22E3-1046-0D2C-CAC8039F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70949-0A2F-8AB6-86A2-DEBB6F52B855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C382E5C-6639-4A30-5549-7CA7E772C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B05AF4-4D93-6204-32F4-9FC695F341E1}"/>
              </a:ext>
            </a:extLst>
          </p:cNvPr>
          <p:cNvGrpSpPr/>
          <p:nvPr/>
        </p:nvGrpSpPr>
        <p:grpSpPr>
          <a:xfrm>
            <a:off x="523875" y="1407954"/>
            <a:ext cx="11668125" cy="5448458"/>
            <a:chOff x="523875" y="1407954"/>
            <a:chExt cx="11668125" cy="54484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9D876C-C581-DF86-6F4D-3B8FFEE8CA35}"/>
                </a:ext>
              </a:extLst>
            </p:cNvPr>
            <p:cNvGrpSpPr/>
            <p:nvPr/>
          </p:nvGrpSpPr>
          <p:grpSpPr>
            <a:xfrm>
              <a:off x="523875" y="1407954"/>
              <a:ext cx="11640210" cy="3750157"/>
              <a:chOff x="0" y="1202049"/>
              <a:chExt cx="12192000" cy="445231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3192A1A-0A2C-BB8D-0A60-2F06CBEE2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202049"/>
                <a:ext cx="12192000" cy="44523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08C1121-1395-F387-0C11-56E131572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886" y="2058103"/>
                <a:ext cx="1519037" cy="471523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A90931-9854-7FEF-B620-9DE1A4A9C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876" y="5153927"/>
              <a:ext cx="11668124" cy="170248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73EE29-CC8D-5147-3775-49F7A6493A7B}"/>
                </a:ext>
              </a:extLst>
            </p:cNvPr>
            <p:cNvSpPr/>
            <p:nvPr/>
          </p:nvSpPr>
          <p:spPr>
            <a:xfrm>
              <a:off x="685800" y="4037806"/>
              <a:ext cx="7437720" cy="29244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Robust to outliers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CBE47C71-0CA5-3C08-503A-3D4542017DA2}"/>
                </a:ext>
              </a:extLst>
            </p:cNvPr>
            <p:cNvSpPr/>
            <p:nvPr/>
          </p:nvSpPr>
          <p:spPr>
            <a:xfrm>
              <a:off x="1405543" y="3856498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0AFA4A3C-4330-DCCA-18B3-EB34104AEDF0}"/>
                </a:ext>
              </a:extLst>
            </p:cNvPr>
            <p:cNvSpPr/>
            <p:nvPr/>
          </p:nvSpPr>
          <p:spPr>
            <a:xfrm>
              <a:off x="3124200" y="3856497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7AD0A84-3D93-C6AE-2E77-A41645C1B693}"/>
                </a:ext>
              </a:extLst>
            </p:cNvPr>
            <p:cNvSpPr/>
            <p:nvPr/>
          </p:nvSpPr>
          <p:spPr>
            <a:xfrm>
              <a:off x="5171710" y="3856496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E8281777-2E62-CF5F-48B8-D1CB432A9D7E}"/>
                </a:ext>
              </a:extLst>
            </p:cNvPr>
            <p:cNvSpPr/>
            <p:nvPr/>
          </p:nvSpPr>
          <p:spPr>
            <a:xfrm>
              <a:off x="6647615" y="3861704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A89B35-4D3B-FB3F-FE9D-64ECE2A0217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2865BDF1-782B-15C6-1544-D3C907BF813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CBE18159-26F1-40E8-596B-9AA880C566A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DE3B0007-699F-3B00-ED07-16D48FB2F1A0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54CC4F3A-0270-F013-2A91-DA8BB668A59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6E81E941-D1BC-4B26-037B-0E86B1FF9C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ADFB744D-DB2C-9C2E-8530-AFAFCEB57F62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13ABD37-4483-C079-1DE1-FA0B96D9D5A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CEDDFFEA-3F6D-5CFE-373C-606416FC595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1B65AA8C-9E9F-A528-D31C-33F2EACA853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42EDC3-2333-ECDB-17BB-58193B31D5C9}"/>
              </a:ext>
            </a:extLst>
          </p:cNvPr>
          <p:cNvSpPr/>
          <p:nvPr/>
        </p:nvSpPr>
        <p:spPr>
          <a:xfrm flipH="1">
            <a:off x="2648726" y="522336"/>
            <a:ext cx="32948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E48A2-E45C-8EFB-01B4-33CBFDB2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0BB827-9968-4530-7B38-94859FD466C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9638EA-7CF5-399B-40A4-E27084A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7" y="1512023"/>
            <a:ext cx="10523086" cy="534439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C07BF8-0259-AB82-5FF6-5C7E6737DAC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DF487660-4743-647B-04FA-9EC2A07B078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A15DBCB6-6A7B-5738-1F66-857B6486F5B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414A13E0-B656-B43C-1A1A-BD54431C78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294788E3-11FF-2973-33CF-BBECD9E5BED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EB224939-3986-1C3D-2A8E-AB7D3E82CBB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AEE1C4F-1EA7-B467-86DE-14A605CD76BF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C71342E-8A60-F9FB-E9BA-C5FDEC3D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D970FD-26EB-AEB4-1880-C1CD1969C3E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472831CD-AE03-9A6B-4095-E8BF1E14B33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85C2CBA-AC39-6C5B-73B1-DE473758561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7821C8-2559-B649-E5BC-7F6616DD970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454CE-170D-9C6C-DBEC-70C354E7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7E1E36-9FA0-F000-67C6-6C526D9C5B34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0CFF-D10C-75BC-075E-9FB13F1F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81241"/>
            <a:ext cx="11506200" cy="3693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E6516-1647-4B29-FF37-0FD1344600C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4B9855E-45FD-D94A-0360-B86E60082C0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468C2F5-2711-949D-64BA-C993FF3D83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86B4C22-9921-0F82-F488-B8B72CD8BFD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391897-A553-A6C2-544F-D6F5AAA1D70F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456096A-1041-449D-1931-2F1781571F0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2F8DF5-4A4E-F11F-17CB-7EF1D2886CF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849E023-AA86-0373-1439-7AD24402F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34992-713C-CBF8-515D-975067C60867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9477794-AC25-05DC-ED6F-64000D6DCD6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C0E09ACD-CC2A-2C5B-A69A-37D0B09B4BF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29B275-04A3-66E6-16CF-8E409CD2D5A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426D3-C7D0-D2BE-4DBC-A877B52C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78BD3-9E1D-FF7C-B951-FD9313BB46D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487E76-7554-BBA3-BFE1-B76DE661FB7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A0C4BB9D-1DF6-2F2A-704B-1BB8F71DAE9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3960A9-9CB7-8DAE-493A-CD3BF9470EC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03D5536-614B-D45D-93EC-39D2DAABCE6F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684A943F-BD2C-90D6-E405-0678854E53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14924DCA-B767-0175-1990-56970198E9A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3004705-1720-E29E-2311-6EACC300FF9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D74897-26A8-08B5-747D-27ABE69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3" y="5733937"/>
            <a:ext cx="3638550" cy="1100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67A2F-8E4C-EBD2-5BCE-40FA2A5C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01" y="5827477"/>
            <a:ext cx="2398969" cy="913435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766585D-7D15-FB04-3169-BA2533B97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E7334A-92E2-C01F-416C-2BBB7750009A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245DB5-7F26-6A43-6E0B-F4A5C9ED4F3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2F02AA9-C0A5-5626-7D51-5235B020220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348FF7-991A-3596-B16B-D596344A64A7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F32DA-CFC6-B96F-1DFE-F6556DE1C8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6" b="42259"/>
          <a:stretch>
            <a:fillRect/>
          </a:stretch>
        </p:blipFill>
        <p:spPr>
          <a:xfrm>
            <a:off x="897510" y="1497143"/>
            <a:ext cx="10404468" cy="4183900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82971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34D28-1F51-0022-7F53-B20344B2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682859-8BDF-FB10-7700-452D5771AB3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bject 11">
            <a:extLst>
              <a:ext uri="{FF2B5EF4-FFF2-40B4-BE49-F238E27FC236}">
                <a16:creationId xmlns:a16="http://schemas.microsoft.com/office/drawing/2014/main" id="{8232DD40-1C5C-16A8-9A57-EE8B94D32D5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7">
            <a:extLst>
              <a:ext uri="{FF2B5EF4-FFF2-40B4-BE49-F238E27FC236}">
                <a16:creationId xmlns:a16="http://schemas.microsoft.com/office/drawing/2014/main" id="{5B88AA13-B9F4-BE27-ACF4-CB1EB6182E40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9">
            <a:extLst>
              <a:ext uri="{FF2B5EF4-FFF2-40B4-BE49-F238E27FC236}">
                <a16:creationId xmlns:a16="http://schemas.microsoft.com/office/drawing/2014/main" id="{C6507D00-7BF7-06A1-F3D8-0A33BFEB50C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8">
            <a:extLst>
              <a:ext uri="{FF2B5EF4-FFF2-40B4-BE49-F238E27FC236}">
                <a16:creationId xmlns:a16="http://schemas.microsoft.com/office/drawing/2014/main" id="{BFB89E22-AF0C-D8B1-A587-2AA058C2D57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C7B0548E-4FE1-0CF0-620A-CFEC804775F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2" name="object 8">
            <a:extLst>
              <a:ext uri="{FF2B5EF4-FFF2-40B4-BE49-F238E27FC236}">
                <a16:creationId xmlns:a16="http://schemas.microsoft.com/office/drawing/2014/main" id="{49558A08-58AF-6BA8-09EE-3C41F7553B9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A23A73B-C0BA-6136-EE63-144075CE7CEF}"/>
              </a:ext>
            </a:extLst>
          </p:cNvPr>
          <p:cNvSpPr/>
          <p:nvPr/>
        </p:nvSpPr>
        <p:spPr>
          <a:xfrm>
            <a:off x="980672" y="515986"/>
            <a:ext cx="1152927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FD8E655A-2B97-953A-FB96-E7E80D82EA8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5" name="object 8">
            <a:extLst>
              <a:ext uri="{FF2B5EF4-FFF2-40B4-BE49-F238E27FC236}">
                <a16:creationId xmlns:a16="http://schemas.microsoft.com/office/drawing/2014/main" id="{C861B0C1-7266-CDE7-9B77-1319929D7929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FEBDE1-4484-D84B-8DA5-FD9B2991AA4F}"/>
              </a:ext>
            </a:extLst>
          </p:cNvPr>
          <p:cNvGrpSpPr/>
          <p:nvPr/>
        </p:nvGrpSpPr>
        <p:grpSpPr>
          <a:xfrm>
            <a:off x="685800" y="1697276"/>
            <a:ext cx="10664826" cy="4772334"/>
            <a:chOff x="685800" y="1697276"/>
            <a:chExt cx="10664826" cy="4772334"/>
          </a:xfrm>
        </p:grpSpPr>
        <p:pic>
          <p:nvPicPr>
            <p:cNvPr id="88" name="object 23">
              <a:extLst>
                <a:ext uri="{FF2B5EF4-FFF2-40B4-BE49-F238E27FC236}">
                  <a16:creationId xmlns:a16="http://schemas.microsoft.com/office/drawing/2014/main" id="{119272DE-86B0-2AAE-57BA-182DF9053F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156" y="1743803"/>
              <a:ext cx="200025" cy="2286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309766-A0FC-6D60-B24A-448D25FF784F}"/>
                </a:ext>
              </a:extLst>
            </p:cNvPr>
            <p:cNvGrpSpPr/>
            <p:nvPr/>
          </p:nvGrpSpPr>
          <p:grpSpPr>
            <a:xfrm>
              <a:off x="685800" y="2202002"/>
              <a:ext cx="5181600" cy="4229100"/>
              <a:chOff x="685800" y="2202002"/>
              <a:chExt cx="5181600" cy="42291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B86A222-843D-4682-4944-5E00637CF7CF}"/>
                  </a:ext>
                </a:extLst>
              </p:cNvPr>
              <p:cNvGrpSpPr/>
              <p:nvPr/>
            </p:nvGrpSpPr>
            <p:grpSpPr>
              <a:xfrm>
                <a:off x="685800" y="2202002"/>
                <a:ext cx="5181600" cy="723900"/>
                <a:chOff x="685800" y="2202002"/>
                <a:chExt cx="5181600" cy="723900"/>
              </a:xfrm>
            </p:grpSpPr>
            <p:sp>
              <p:nvSpPr>
                <p:cNvPr id="74" name="object 9">
                  <a:extLst>
                    <a:ext uri="{FF2B5EF4-FFF2-40B4-BE49-F238E27FC236}">
                      <a16:creationId xmlns:a16="http://schemas.microsoft.com/office/drawing/2014/main" id="{113D59EF-9401-CF79-2CAD-347B193206F2}"/>
                    </a:ext>
                  </a:extLst>
                </p:cNvPr>
                <p:cNvSpPr/>
                <p:nvPr/>
              </p:nvSpPr>
              <p:spPr>
                <a:xfrm>
                  <a:off x="685800" y="22020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5" name="object 10">
                  <a:extLst>
                    <a:ext uri="{FF2B5EF4-FFF2-40B4-BE49-F238E27FC236}">
                      <a16:creationId xmlns:a16="http://schemas.microsoft.com/office/drawing/2014/main" id="{ACDE73E4-C2DD-F1A7-4D52-54F2AE0F03EA}"/>
                    </a:ext>
                  </a:extLst>
                </p:cNvPr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6775" y="23639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C3BB39-2B12-1E2B-6B23-540BDC2B8FFD}"/>
                  </a:ext>
                </a:extLst>
              </p:cNvPr>
              <p:cNvGrpSpPr/>
              <p:nvPr/>
            </p:nvGrpSpPr>
            <p:grpSpPr>
              <a:xfrm>
                <a:off x="685800" y="3078302"/>
                <a:ext cx="5181600" cy="723900"/>
                <a:chOff x="685800" y="3078302"/>
                <a:chExt cx="5181600" cy="723900"/>
              </a:xfrm>
            </p:grpSpPr>
            <p:sp>
              <p:nvSpPr>
                <p:cNvPr id="77" name="object 12">
                  <a:extLst>
                    <a:ext uri="{FF2B5EF4-FFF2-40B4-BE49-F238E27FC236}">
                      <a16:creationId xmlns:a16="http://schemas.microsoft.com/office/drawing/2014/main" id="{04C8E0F0-F80A-D961-9CC3-81C6DF436DCB}"/>
                    </a:ext>
                  </a:extLst>
                </p:cNvPr>
                <p:cNvSpPr/>
                <p:nvPr/>
              </p:nvSpPr>
              <p:spPr>
                <a:xfrm>
                  <a:off x="685800" y="30783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8" name="object 13">
                  <a:extLst>
                    <a:ext uri="{FF2B5EF4-FFF2-40B4-BE49-F238E27FC236}">
                      <a16:creationId xmlns:a16="http://schemas.microsoft.com/office/drawing/2014/main" id="{645E9922-1458-E64D-53A4-947174C794DF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8200" y="32545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349F309-855A-E184-5186-815BAD2FC0A3}"/>
                  </a:ext>
                </a:extLst>
              </p:cNvPr>
              <p:cNvGrpSpPr/>
              <p:nvPr/>
            </p:nvGrpSpPr>
            <p:grpSpPr>
              <a:xfrm>
                <a:off x="685800" y="3954602"/>
                <a:ext cx="5181600" cy="723900"/>
                <a:chOff x="685800" y="3954602"/>
                <a:chExt cx="5181600" cy="723900"/>
              </a:xfrm>
            </p:grpSpPr>
            <p:sp>
              <p:nvSpPr>
                <p:cNvPr id="80" name="object 15">
                  <a:extLst>
                    <a:ext uri="{FF2B5EF4-FFF2-40B4-BE49-F238E27FC236}">
                      <a16:creationId xmlns:a16="http://schemas.microsoft.com/office/drawing/2014/main" id="{8745429C-B225-2C6C-B699-91D139070032}"/>
                    </a:ext>
                  </a:extLst>
                </p:cNvPr>
                <p:cNvSpPr/>
                <p:nvPr/>
              </p:nvSpPr>
              <p:spPr>
                <a:xfrm>
                  <a:off x="685800" y="39546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1" name="object 16">
                  <a:extLst>
                    <a:ext uri="{FF2B5EF4-FFF2-40B4-BE49-F238E27FC236}">
                      <a16:creationId xmlns:a16="http://schemas.microsoft.com/office/drawing/2014/main" id="{F59B064F-FB0F-C7C5-C3C0-A6D3CCDA41B9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6775" y="41165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D03E19-72F9-2772-6BC6-52035074C3D3}"/>
                  </a:ext>
                </a:extLst>
              </p:cNvPr>
              <p:cNvGrpSpPr/>
              <p:nvPr/>
            </p:nvGrpSpPr>
            <p:grpSpPr>
              <a:xfrm>
                <a:off x="685800" y="4830902"/>
                <a:ext cx="5181600" cy="723900"/>
                <a:chOff x="685800" y="4830902"/>
                <a:chExt cx="5181600" cy="723900"/>
              </a:xfrm>
            </p:grpSpPr>
            <p:sp>
              <p:nvSpPr>
                <p:cNvPr id="83" name="object 18">
                  <a:extLst>
                    <a:ext uri="{FF2B5EF4-FFF2-40B4-BE49-F238E27FC236}">
                      <a16:creationId xmlns:a16="http://schemas.microsoft.com/office/drawing/2014/main" id="{01FCA309-39A1-FBCC-7F3D-3B2599F9C4F4}"/>
                    </a:ext>
                  </a:extLst>
                </p:cNvPr>
                <p:cNvSpPr/>
                <p:nvPr/>
              </p:nvSpPr>
              <p:spPr>
                <a:xfrm>
                  <a:off x="685800" y="48309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4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4" name="object 19">
                  <a:extLst>
                    <a:ext uri="{FF2B5EF4-FFF2-40B4-BE49-F238E27FC236}">
                      <a16:creationId xmlns:a16="http://schemas.microsoft.com/office/drawing/2014/main" id="{76F7273E-B9E5-B575-129C-87DCC54AC87F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8200" y="50071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BB026CA-961D-A12B-D6A4-AE5FC7BDB0EE}"/>
                  </a:ext>
                </a:extLst>
              </p:cNvPr>
              <p:cNvGrpSpPr/>
              <p:nvPr/>
            </p:nvGrpSpPr>
            <p:grpSpPr>
              <a:xfrm>
                <a:off x="685800" y="5707202"/>
                <a:ext cx="5181600" cy="723900"/>
                <a:chOff x="685800" y="5707202"/>
                <a:chExt cx="5181600" cy="723900"/>
              </a:xfrm>
            </p:grpSpPr>
            <p:sp>
              <p:nvSpPr>
                <p:cNvPr id="86" name="object 21">
                  <a:extLst>
                    <a:ext uri="{FF2B5EF4-FFF2-40B4-BE49-F238E27FC236}">
                      <a16:creationId xmlns:a16="http://schemas.microsoft.com/office/drawing/2014/main" id="{4118C48D-104F-ADEC-1C9E-AC0388EF6CC5}"/>
                    </a:ext>
                  </a:extLst>
                </p:cNvPr>
                <p:cNvSpPr/>
                <p:nvPr/>
              </p:nvSpPr>
              <p:spPr>
                <a:xfrm>
                  <a:off x="685800" y="57072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AA14FC2-3EAF-B230-958E-F3E2350BA97B}"/>
                    </a:ext>
                  </a:extLst>
                </p:cNvPr>
                <p:cNvSpPr/>
                <p:nvPr/>
              </p:nvSpPr>
              <p:spPr>
                <a:xfrm>
                  <a:off x="809625" y="5883415"/>
                  <a:ext cx="285750" cy="2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200025">
                      <a:moveTo>
                        <a:pt x="228600" y="200025"/>
                      </a:moveTo>
                      <a:lnTo>
                        <a:pt x="64293" y="200025"/>
                      </a:lnTo>
                      <a:lnTo>
                        <a:pt x="39273" y="194970"/>
                      </a:lnTo>
                      <a:lnTo>
                        <a:pt x="18836" y="181188"/>
                      </a:lnTo>
                      <a:lnTo>
                        <a:pt x="5054" y="160751"/>
                      </a:lnTo>
                      <a:lnTo>
                        <a:pt x="0" y="135731"/>
                      </a:lnTo>
                      <a:lnTo>
                        <a:pt x="3195" y="115658"/>
                      </a:lnTo>
                      <a:lnTo>
                        <a:pt x="12099" y="98176"/>
                      </a:lnTo>
                      <a:lnTo>
                        <a:pt x="25692" y="84302"/>
                      </a:lnTo>
                      <a:lnTo>
                        <a:pt x="42951" y="75054"/>
                      </a:lnTo>
                      <a:lnTo>
                        <a:pt x="42862" y="72643"/>
                      </a:lnTo>
                      <a:lnTo>
                        <a:pt x="42862" y="71437"/>
                      </a:lnTo>
                      <a:lnTo>
                        <a:pt x="48474" y="43624"/>
                      </a:lnTo>
                      <a:lnTo>
                        <a:pt x="63780" y="20917"/>
                      </a:lnTo>
                      <a:lnTo>
                        <a:pt x="86486" y="5611"/>
                      </a:lnTo>
                      <a:lnTo>
                        <a:pt x="114300" y="0"/>
                      </a:lnTo>
                      <a:lnTo>
                        <a:pt x="133406" y="2581"/>
                      </a:lnTo>
                      <a:lnTo>
                        <a:pt x="150554" y="9867"/>
                      </a:lnTo>
                      <a:lnTo>
                        <a:pt x="165056" y="21171"/>
                      </a:lnTo>
                      <a:lnTo>
                        <a:pt x="176227" y="35808"/>
                      </a:lnTo>
                      <a:lnTo>
                        <a:pt x="183013" y="31253"/>
                      </a:lnTo>
                      <a:lnTo>
                        <a:pt x="191229" y="28575"/>
                      </a:lnTo>
                      <a:lnTo>
                        <a:pt x="200025" y="28575"/>
                      </a:lnTo>
                      <a:lnTo>
                        <a:pt x="216705" y="31944"/>
                      </a:lnTo>
                      <a:lnTo>
                        <a:pt x="230330" y="41132"/>
                      </a:lnTo>
                      <a:lnTo>
                        <a:pt x="239517" y="54757"/>
                      </a:lnTo>
                      <a:lnTo>
                        <a:pt x="242887" y="71437"/>
                      </a:lnTo>
                      <a:lnTo>
                        <a:pt x="242887" y="76884"/>
                      </a:lnTo>
                      <a:lnTo>
                        <a:pt x="241860" y="82108"/>
                      </a:lnTo>
                      <a:lnTo>
                        <a:pt x="240029" y="86885"/>
                      </a:lnTo>
                      <a:lnTo>
                        <a:pt x="258174" y="93970"/>
                      </a:lnTo>
                      <a:lnTo>
                        <a:pt x="272668" y="106492"/>
                      </a:lnTo>
                      <a:lnTo>
                        <a:pt x="282273" y="123208"/>
                      </a:lnTo>
                      <a:lnTo>
                        <a:pt x="285750" y="142875"/>
                      </a:lnTo>
                      <a:lnTo>
                        <a:pt x="281259" y="165121"/>
                      </a:lnTo>
                      <a:lnTo>
                        <a:pt x="269012" y="183287"/>
                      </a:lnTo>
                      <a:lnTo>
                        <a:pt x="250846" y="195534"/>
                      </a:lnTo>
                      <a:lnTo>
                        <a:pt x="228600" y="200025"/>
                      </a:lnTo>
                      <a:close/>
                    </a:path>
                  </a:pathLst>
                </a:custGeom>
                <a:solidFill>
                  <a:srgbClr val="4A6FA5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90" name="object 25">
                <a:extLst>
                  <a:ext uri="{FF2B5EF4-FFF2-40B4-BE49-F238E27FC236}">
                    <a16:creationId xmlns:a16="http://schemas.microsoft.com/office/drawing/2014/main" id="{6CCEC732-5E46-9899-5DDC-B0D0E2266668}"/>
                  </a:ext>
                </a:extLst>
              </p:cNvPr>
              <p:cNvSpPr txBox="1"/>
              <p:nvPr/>
            </p:nvSpPr>
            <p:spPr>
              <a:xfrm>
                <a:off x="1232068" y="2624008"/>
                <a:ext cx="2760345" cy="37141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spc="-100" dirty="0">
                    <a:solidFill>
                      <a:srgbClr val="4A5462"/>
                    </a:solidFill>
                    <a:latin typeface="Roboto"/>
                    <a:cs typeface="Roboto"/>
                  </a:rPr>
                  <a:t>CSV,</a:t>
                </a:r>
                <a:r>
                  <a:rPr sz="1200" spc="-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95" dirty="0">
                    <a:solidFill>
                      <a:srgbClr val="4A5462"/>
                    </a:solidFill>
                    <a:latin typeface="Roboto"/>
                    <a:cs typeface="Roboto"/>
                  </a:rPr>
                  <a:t>TSV,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Excel,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and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other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structured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35" dirty="0">
                    <a:solidFill>
                      <a:srgbClr val="4A5462"/>
                    </a:solidFill>
                    <a:latin typeface="Roboto"/>
                    <a:cs typeface="Roboto"/>
                  </a:rPr>
                  <a:t>formats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10" dirty="0">
                    <a:latin typeface="Roboto Medium"/>
                    <a:cs typeface="Roboto Medium"/>
                  </a:rPr>
                  <a:t>Databases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90" dirty="0">
                    <a:solidFill>
                      <a:srgbClr val="4A5462"/>
                    </a:solidFill>
                    <a:latin typeface="Roboto"/>
                    <a:cs typeface="Roboto"/>
                  </a:rPr>
                  <a:t>SQL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via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SQLAlchemy,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pyodbc,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psycopg2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20" dirty="0">
                    <a:latin typeface="Roboto Medium"/>
                    <a:cs typeface="Roboto Medium"/>
                  </a:rPr>
                  <a:t>APIs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Using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requests,</a:t>
                </a:r>
                <a:r>
                  <a:rPr sz="1200" spc="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pandas.read_json,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etc.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55" dirty="0">
                    <a:latin typeface="Roboto Medium"/>
                    <a:cs typeface="Roboto Medium"/>
                  </a:rPr>
                  <a:t>Big</a:t>
                </a:r>
                <a:r>
                  <a:rPr sz="1300" b="0" spc="-25" dirty="0">
                    <a:latin typeface="Roboto Medium"/>
                    <a:cs typeface="Roboto Medium"/>
                  </a:rPr>
                  <a:t> </a:t>
                </a:r>
                <a:r>
                  <a:rPr sz="1300" b="0" spc="-20" dirty="0">
                    <a:latin typeface="Roboto Medium"/>
                    <a:cs typeface="Roboto Medium"/>
                  </a:rPr>
                  <a:t>Data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Spark,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Dask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for</a:t>
                </a:r>
                <a:r>
                  <a:rPr sz="1200" spc="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processing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35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1300" b="0" spc="-65" dirty="0">
                    <a:latin typeface="Roboto Medium"/>
                    <a:cs typeface="Roboto Medium"/>
                  </a:rPr>
                  <a:t>Cloud</a:t>
                </a:r>
                <a:r>
                  <a:rPr sz="1300" b="0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Storage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114" dirty="0">
                    <a:solidFill>
                      <a:srgbClr val="4A5462"/>
                    </a:solidFill>
                    <a:latin typeface="Roboto"/>
                    <a:cs typeface="Roboto"/>
                  </a:rPr>
                  <a:t>AWS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S3,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Google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Cloud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Storage,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Azure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Blob</a:t>
                </a:r>
                <a:endParaRPr sz="1200" dirty="0">
                  <a:latin typeface="Roboto"/>
                  <a:cs typeface="Roboto"/>
                </a:endParaRPr>
              </a:p>
            </p:txBody>
          </p:sp>
        </p:grpSp>
        <p:pic>
          <p:nvPicPr>
            <p:cNvPr id="116" name="object 26">
              <a:extLst>
                <a:ext uri="{FF2B5EF4-FFF2-40B4-BE49-F238E27FC236}">
                  <a16:creationId xmlns:a16="http://schemas.microsoft.com/office/drawing/2014/main" id="{66109866-64BB-EAD3-5082-0AE3006A30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435" y="1745642"/>
              <a:ext cx="228599" cy="228599"/>
            </a:xfrm>
            <a:prstGeom prst="rect">
              <a:avLst/>
            </a:prstGeom>
          </p:spPr>
        </p:pic>
        <p:sp>
          <p:nvSpPr>
            <p:cNvPr id="117" name="object 27">
              <a:extLst>
                <a:ext uri="{FF2B5EF4-FFF2-40B4-BE49-F238E27FC236}">
                  <a16:creationId xmlns:a16="http://schemas.microsoft.com/office/drawing/2014/main" id="{AAF67157-866F-BC3A-9D5F-1D16FCE3B88A}"/>
                </a:ext>
              </a:extLst>
            </p:cNvPr>
            <p:cNvSpPr txBox="1"/>
            <p:nvPr/>
          </p:nvSpPr>
          <p:spPr>
            <a:xfrm>
              <a:off x="6593156" y="1697276"/>
              <a:ext cx="2726690" cy="3282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Key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Checks</a:t>
              </a:r>
              <a:r>
                <a:rPr sz="1950" b="1" spc="-1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Before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3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Use</a:t>
              </a:r>
              <a:endParaRPr sz="1950" dirty="0">
                <a:latin typeface="Montserrat SemiBold"/>
                <a:cs typeface="Montserrat SemiBold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42DF46-C993-9F0A-BF34-C338BA0FE801}"/>
                </a:ext>
              </a:extLst>
            </p:cNvPr>
            <p:cNvGrpSpPr/>
            <p:nvPr/>
          </p:nvGrpSpPr>
          <p:grpSpPr>
            <a:xfrm>
              <a:off x="6163589" y="2202001"/>
              <a:ext cx="5187037" cy="4267609"/>
              <a:chOff x="6163589" y="2202001"/>
              <a:chExt cx="5187037" cy="4267609"/>
            </a:xfrm>
          </p:grpSpPr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8D56EA2E-7C47-082D-B7EE-60F5625583A6}"/>
                  </a:ext>
                </a:extLst>
              </p:cNvPr>
              <p:cNvSpPr/>
              <p:nvPr/>
            </p:nvSpPr>
            <p:spPr>
              <a:xfrm>
                <a:off x="6163589" y="4224598"/>
                <a:ext cx="5181600" cy="114868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E18A28DD-C5AF-17AB-3D42-C6A38A0695C6}"/>
                  </a:ext>
                </a:extLst>
              </p:cNvPr>
              <p:cNvSpPr/>
              <p:nvPr/>
            </p:nvSpPr>
            <p:spPr>
              <a:xfrm>
                <a:off x="6163589" y="5453729"/>
                <a:ext cx="5181600" cy="1015881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FD4FCE-3C1B-410C-2DD8-4A2E2706DD23}"/>
                  </a:ext>
                </a:extLst>
              </p:cNvPr>
              <p:cNvGrpSpPr/>
              <p:nvPr/>
            </p:nvGrpSpPr>
            <p:grpSpPr>
              <a:xfrm>
                <a:off x="6169026" y="2202001"/>
                <a:ext cx="5181600" cy="760553"/>
                <a:chOff x="6169026" y="2202001"/>
                <a:chExt cx="5181600" cy="760553"/>
              </a:xfrm>
            </p:grpSpPr>
            <p:sp>
              <p:nvSpPr>
                <p:cNvPr id="2" name="object 9">
                  <a:extLst>
                    <a:ext uri="{FF2B5EF4-FFF2-40B4-BE49-F238E27FC236}">
                      <a16:creationId xmlns:a16="http://schemas.microsoft.com/office/drawing/2014/main" id="{1FF3EA93-8BA6-438A-DC71-2C41B4F7FBD1}"/>
                    </a:ext>
                  </a:extLst>
                </p:cNvPr>
                <p:cNvSpPr/>
                <p:nvPr/>
              </p:nvSpPr>
              <p:spPr>
                <a:xfrm>
                  <a:off x="6169026" y="2202001"/>
                  <a:ext cx="5181600" cy="76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" name="object 28">
                  <a:extLst>
                    <a:ext uri="{FF2B5EF4-FFF2-40B4-BE49-F238E27FC236}">
                      <a16:creationId xmlns:a16="http://schemas.microsoft.com/office/drawing/2014/main" id="{A55E96B9-A842-2244-58DD-183A8EEFC999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53509" y="2405293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9" name="object 34">
                  <a:extLst>
                    <a:ext uri="{FF2B5EF4-FFF2-40B4-BE49-F238E27FC236}">
                      <a16:creationId xmlns:a16="http://schemas.microsoft.com/office/drawing/2014/main" id="{1AA0645B-9E0F-1444-2897-CC8771674618}"/>
                    </a:ext>
                  </a:extLst>
                </p:cNvPr>
                <p:cNvSpPr txBox="1"/>
                <p:nvPr/>
              </p:nvSpPr>
              <p:spPr>
                <a:xfrm>
                  <a:off x="6517034" y="2281441"/>
                  <a:ext cx="4451985" cy="487313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500"/>
                    </a:spcBef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Encoding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Verify</a:t>
                  </a:r>
                  <a:r>
                    <a:rPr sz="1200" spc="-1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file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encoding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(utf-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8,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latin1,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sz="1200" dirty="0">
                    <a:latin typeface="Roboto"/>
                    <a:cs typeface="Roboto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EAE0ED-3A66-80EC-CF6B-99E694658174}"/>
                  </a:ext>
                </a:extLst>
              </p:cNvPr>
              <p:cNvGrpSpPr/>
              <p:nvPr/>
            </p:nvGrpSpPr>
            <p:grpSpPr>
              <a:xfrm>
                <a:off x="6163589" y="3033849"/>
                <a:ext cx="5181600" cy="1110173"/>
                <a:chOff x="6169026" y="3072483"/>
                <a:chExt cx="5181600" cy="1110173"/>
              </a:xfrm>
            </p:grpSpPr>
            <p:sp>
              <p:nvSpPr>
                <p:cNvPr id="4" name="object 9">
                  <a:extLst>
                    <a:ext uri="{FF2B5EF4-FFF2-40B4-BE49-F238E27FC236}">
                      <a16:creationId xmlns:a16="http://schemas.microsoft.com/office/drawing/2014/main" id="{CB3FB0D5-1658-7F42-318F-B6EADB60C0ED}"/>
                    </a:ext>
                  </a:extLst>
                </p:cNvPr>
                <p:cNvSpPr/>
                <p:nvPr/>
              </p:nvSpPr>
              <p:spPr>
                <a:xfrm>
                  <a:off x="6169026" y="3072483"/>
                  <a:ext cx="5181600" cy="111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0" name="object 29">
                  <a:extLst>
                    <a:ext uri="{FF2B5EF4-FFF2-40B4-BE49-F238E27FC236}">
                      <a16:creationId xmlns:a16="http://schemas.microsoft.com/office/drawing/2014/main" id="{E3CFB835-40B8-8B3C-5523-54F0ECDA6AA4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70138" y="3217315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11" name="object 30">
                  <a:extLst>
                    <a:ext uri="{FF2B5EF4-FFF2-40B4-BE49-F238E27FC236}">
                      <a16:creationId xmlns:a16="http://schemas.microsoft.com/office/drawing/2014/main" id="{87DF6799-EB6A-6B95-3E6A-90A3458FF546}"/>
                    </a:ext>
                  </a:extLst>
                </p:cNvPr>
                <p:cNvSpPr/>
                <p:nvPr/>
              </p:nvSpPr>
              <p:spPr>
                <a:xfrm>
                  <a:off x="6251401" y="3650384"/>
                  <a:ext cx="4933950" cy="4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3950" h="419100">
                      <a:moveTo>
                        <a:pt x="4880552" y="419099"/>
                      </a:moveTo>
                      <a:lnTo>
                        <a:pt x="53397" y="419099"/>
                      </a:lnTo>
                      <a:lnTo>
                        <a:pt x="49681" y="418734"/>
                      </a:lnTo>
                      <a:lnTo>
                        <a:pt x="14085" y="399707"/>
                      </a:lnTo>
                      <a:lnTo>
                        <a:pt x="0" y="365702"/>
                      </a:lnTo>
                      <a:lnTo>
                        <a:pt x="0" y="3619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4880552" y="0"/>
                      </a:lnTo>
                      <a:lnTo>
                        <a:pt x="4919863" y="19392"/>
                      </a:lnTo>
                      <a:lnTo>
                        <a:pt x="4933950" y="53397"/>
                      </a:lnTo>
                      <a:lnTo>
                        <a:pt x="4933950" y="365702"/>
                      </a:lnTo>
                      <a:lnTo>
                        <a:pt x="4914557" y="405014"/>
                      </a:lnTo>
                      <a:lnTo>
                        <a:pt x="4884268" y="418734"/>
                      </a:lnTo>
                      <a:lnTo>
                        <a:pt x="4880552" y="419099"/>
                      </a:lnTo>
                      <a:close/>
                    </a:path>
                  </a:pathLst>
                </a:custGeom>
                <a:solidFill>
                  <a:srgbClr val="1D293B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2" name="object 34">
                  <a:extLst>
                    <a:ext uri="{FF2B5EF4-FFF2-40B4-BE49-F238E27FC236}">
                      <a16:creationId xmlns:a16="http://schemas.microsoft.com/office/drawing/2014/main" id="{38FB0270-FE5D-7F38-DA56-4A510CF4BB9B}"/>
                    </a:ext>
                  </a:extLst>
                </p:cNvPr>
                <p:cNvSpPr txBox="1"/>
                <p:nvPr/>
              </p:nvSpPr>
              <p:spPr>
                <a:xfrm>
                  <a:off x="6530659" y="3116936"/>
                  <a:ext cx="4458334" cy="825867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Delimiters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8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Check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for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proper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separators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8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(comma,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tab,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lang="en-US" sz="1050" dirty="0">
                    <a:latin typeface="Roboto"/>
                    <a:cs typeface="Roboto"/>
                  </a:endParaRPr>
                </a:p>
                <a:p>
                  <a:pPr marL="164465">
                    <a:lnSpc>
                      <a:spcPct val="100000"/>
                    </a:lnSpc>
                  </a:pPr>
                  <a:endParaRPr lang="en-US"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endParaRPr>
                </a:p>
                <a:p>
                  <a:pPr marL="164465">
                    <a:lnSpc>
                      <a:spcPct val="100000"/>
                    </a:lnSpc>
                  </a:pP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df</a:t>
                  </a:r>
                  <a:r>
                    <a:rPr lang="en-US" sz="1100" spc="-9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=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6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pd.read_csv("data.csv",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delimiter=",")</a:t>
                  </a:r>
                  <a:endParaRPr lang="en-US" sz="1100" dirty="0">
                    <a:latin typeface="Lucida Console"/>
                    <a:cs typeface="Lucida Console"/>
                  </a:endParaRPr>
                </a:p>
              </p:txBody>
            </p:sp>
          </p:grpSp>
          <p:sp>
            <p:nvSpPr>
              <p:cNvPr id="13" name="object 31">
                <a:extLst>
                  <a:ext uri="{FF2B5EF4-FFF2-40B4-BE49-F238E27FC236}">
                    <a16:creationId xmlns:a16="http://schemas.microsoft.com/office/drawing/2014/main" id="{572BBB7F-15E3-1EE0-9B9D-5485AC6E79D1}"/>
                  </a:ext>
                </a:extLst>
              </p:cNvPr>
              <p:cNvSpPr/>
              <p:nvPr/>
            </p:nvSpPr>
            <p:spPr>
              <a:xfrm>
                <a:off x="6267450" y="4830902"/>
                <a:ext cx="49339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28625">
                    <a:moveTo>
                      <a:pt x="4880552" y="428624"/>
                    </a:moveTo>
                    <a:lnTo>
                      <a:pt x="53397" y="428624"/>
                    </a:lnTo>
                    <a:lnTo>
                      <a:pt x="49681" y="428258"/>
                    </a:lnTo>
                    <a:lnTo>
                      <a:pt x="14085" y="409232"/>
                    </a:lnTo>
                    <a:lnTo>
                      <a:pt x="0" y="375227"/>
                    </a:lnTo>
                    <a:lnTo>
                      <a:pt x="0" y="371474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75227"/>
                    </a:lnTo>
                    <a:lnTo>
                      <a:pt x="4914557" y="414539"/>
                    </a:lnTo>
                    <a:lnTo>
                      <a:pt x="4884268" y="428258"/>
                    </a:lnTo>
                    <a:lnTo>
                      <a:pt x="4880552" y="428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32">
                <a:extLst>
                  <a:ext uri="{FF2B5EF4-FFF2-40B4-BE49-F238E27FC236}">
                    <a16:creationId xmlns:a16="http://schemas.microsoft.com/office/drawing/2014/main" id="{08703198-5448-6F71-BA77-D7C1B87FBDB4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4418806"/>
                <a:ext cx="135225" cy="97125"/>
              </a:xfrm>
              <a:prstGeom prst="rect">
                <a:avLst/>
              </a:prstGeom>
            </p:spPr>
          </p:pic>
          <p:sp>
            <p:nvSpPr>
              <p:cNvPr id="15" name="object 33">
                <a:extLst>
                  <a:ext uri="{FF2B5EF4-FFF2-40B4-BE49-F238E27FC236}">
                    <a16:creationId xmlns:a16="http://schemas.microsoft.com/office/drawing/2014/main" id="{BB730F5C-4ACB-9754-5896-1AC572110089}"/>
                  </a:ext>
                </a:extLst>
              </p:cNvPr>
              <p:cNvSpPr/>
              <p:nvPr/>
            </p:nvSpPr>
            <p:spPr>
              <a:xfrm>
                <a:off x="6267632" y="6019006"/>
                <a:ext cx="49339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19100">
                    <a:moveTo>
                      <a:pt x="4880552" y="419099"/>
                    </a:moveTo>
                    <a:lnTo>
                      <a:pt x="53397" y="419099"/>
                    </a:lnTo>
                    <a:lnTo>
                      <a:pt x="49681" y="418733"/>
                    </a:lnTo>
                    <a:lnTo>
                      <a:pt x="14085" y="399706"/>
                    </a:lnTo>
                    <a:lnTo>
                      <a:pt x="0" y="365702"/>
                    </a:lnTo>
                    <a:lnTo>
                      <a:pt x="0" y="361949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65702"/>
                    </a:lnTo>
                    <a:lnTo>
                      <a:pt x="4914557" y="405014"/>
                    </a:lnTo>
                    <a:lnTo>
                      <a:pt x="4884268" y="418733"/>
                    </a:lnTo>
                    <a:lnTo>
                      <a:pt x="4880552" y="419099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34">
                <a:extLst>
                  <a:ext uri="{FF2B5EF4-FFF2-40B4-BE49-F238E27FC236}">
                    <a16:creationId xmlns:a16="http://schemas.microsoft.com/office/drawing/2014/main" id="{152C9D84-9AFD-546B-712B-B0662066A03A}"/>
                  </a:ext>
                </a:extLst>
              </p:cNvPr>
              <p:cNvSpPr txBox="1"/>
              <p:nvPr/>
            </p:nvSpPr>
            <p:spPr>
              <a:xfrm>
                <a:off x="6560714" y="4243104"/>
                <a:ext cx="4451985" cy="972061"/>
              </a:xfrm>
              <a:prstGeom prst="rect">
                <a:avLst/>
              </a:prstGeom>
            </p:spPr>
            <p:txBody>
              <a:bodyPr vert="horz" wrap="square" lIns="0" tIns="635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1300" b="0" spc="-65" dirty="0">
                    <a:latin typeface="Roboto Medium"/>
                    <a:cs typeface="Roboto Medium"/>
                  </a:rPr>
                  <a:t>Large</a:t>
                </a:r>
                <a:r>
                  <a:rPr sz="1300" b="0" spc="5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Files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55" dirty="0">
                    <a:solidFill>
                      <a:srgbClr val="4A5462"/>
                    </a:solidFill>
                    <a:latin typeface="Roboto"/>
                    <a:cs typeface="Roboto"/>
                  </a:rPr>
                  <a:t>in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chunks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or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use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tools</a:t>
                </a:r>
                <a:endParaRPr lang="en-US" sz="5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endParaRPr lang="en-US" sz="7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100" spc="-35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for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5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in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6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pd.read_csv("large.csv",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4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chunksize=10000):</a:t>
                </a:r>
                <a:endParaRPr sz="1100" dirty="0">
                  <a:latin typeface="Lucida Console"/>
                  <a:cs typeface="Lucida Console"/>
                </a:endParaRPr>
              </a:p>
              <a:p>
                <a:pPr>
                  <a:lnSpc>
                    <a:spcPct val="100000"/>
                  </a:lnSpc>
                  <a:spcBef>
                    <a:spcPts val="905"/>
                  </a:spcBef>
                </a:pPr>
                <a:endParaRPr lang="en-US" sz="100" dirty="0">
                  <a:latin typeface="Lucida Console"/>
                  <a:cs typeface="Lucida Console"/>
                </a:endParaRPr>
              </a:p>
            </p:txBody>
          </p:sp>
          <p:pic>
            <p:nvPicPr>
              <p:cNvPr id="17" name="object 35">
                <a:extLst>
                  <a:ext uri="{FF2B5EF4-FFF2-40B4-BE49-F238E27FC236}">
                    <a16:creationId xmlns:a16="http://schemas.microsoft.com/office/drawing/2014/main" id="{3D0406A3-BD04-200A-25CA-185179954ED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5617081"/>
                <a:ext cx="135225" cy="97125"/>
              </a:xfrm>
              <a:prstGeom prst="rect">
                <a:avLst/>
              </a:prstGeom>
            </p:spPr>
          </p:pic>
        </p:grp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9A960F4B-6613-E242-46DA-ED580FCD8964}"/>
                </a:ext>
              </a:extLst>
            </p:cNvPr>
            <p:cNvSpPr txBox="1"/>
            <p:nvPr/>
          </p:nvSpPr>
          <p:spPr>
            <a:xfrm>
              <a:off x="986160" y="1697276"/>
              <a:ext cx="1873885" cy="87376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Sources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7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of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8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Data</a:t>
              </a:r>
              <a:endParaRPr sz="1950" dirty="0">
                <a:latin typeface="Montserrat SemiBold"/>
                <a:cs typeface="Montserrat SemiBold"/>
              </a:endParaRPr>
            </a:p>
            <a:p>
              <a:pPr>
                <a:lnSpc>
                  <a:spcPct val="100000"/>
                </a:lnSpc>
                <a:spcBef>
                  <a:spcPts val="250"/>
                </a:spcBef>
              </a:pPr>
              <a:endParaRPr sz="1800" dirty="0">
                <a:latin typeface="Montserrat SemiBold"/>
                <a:cs typeface="Montserrat SemiBold"/>
              </a:endParaRPr>
            </a:p>
            <a:p>
              <a:pPr marL="26924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Files</a:t>
              </a:r>
              <a:endParaRPr sz="1300" dirty="0">
                <a:latin typeface="Roboto Medium"/>
                <a:cs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181BDB-0271-E873-E5D9-B6F4AA7E28FC}"/>
                </a:ext>
              </a:extLst>
            </p:cNvPr>
            <p:cNvSpPr txBox="1"/>
            <p:nvPr/>
          </p:nvSpPr>
          <p:spPr>
            <a:xfrm>
              <a:off x="6409108" y="5533573"/>
              <a:ext cx="4603591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/>
              <a:r>
                <a:rPr lang="en-US" sz="1300" spc="-65" dirty="0">
                  <a:latin typeface="Roboto Medium"/>
                  <a:cs typeface="Roboto Medium"/>
                </a:rPr>
                <a:t>Optimize Memory</a:t>
              </a:r>
            </a:p>
            <a:p>
              <a:pPr marL="12700">
                <a:spcBef>
                  <a:spcPts val="340"/>
                </a:spcBef>
              </a:pPr>
              <a:r>
                <a:rPr lang="en-US"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Convert types and downcast for efficiency</a:t>
              </a:r>
            </a:p>
            <a:p>
              <a:pPr marL="12700">
                <a:spcBef>
                  <a:spcPts val="340"/>
                </a:spcBef>
              </a:pPr>
              <a:endParaRPr lang="en-US" sz="800" dirty="0"/>
            </a:p>
            <a:p>
              <a:r>
                <a:rPr lang="en-US" sz="1100" spc="-10" dirty="0">
                  <a:solidFill>
                    <a:srgbClr val="E2E7F0"/>
                  </a:solidFill>
                  <a:latin typeface="Lucida Console"/>
                </a:rPr>
                <a:t>df["category"] = df["category"].astype("category")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2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ACB1-C9C7-0F45-0213-1184CF6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C29F40-7A61-B551-42CE-FB58FB77A67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3522B-CF85-1F29-AD99-544D3634FDB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7D33568-DAD7-7E51-8E87-151FF8EA4AA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B2C61D0B-5B6B-52F7-8655-08ECF28D740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21A36F3-A836-C875-96F7-BC37944A71D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E6970BB-C2F9-55FD-B91C-89A5F381F28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0F5E5C0-9365-E7F0-6881-E0C041DBCE3C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B0EFDAD4-DD43-F2BE-866A-26BBDCFA918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BF0C2B3-B0E9-ADC8-6EF7-9E1FB183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D041A5-687C-181F-B8C2-3B37CF34DF3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870DA25-5811-73D9-C71E-CA16E1B3122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553D699-B169-5919-35E1-1EF477E982FF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3B1313-0E0C-B0F4-BBAB-619AF5CCD61C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F8C2C-C42C-F839-8AC1-E2BF8E274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09" y="1497819"/>
            <a:ext cx="10411954" cy="3505689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9582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57BFB-E6E5-DCAA-152E-58C2B5A2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1F49A-2B90-9BCD-1289-743FE0F8D56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C45EB-47FA-9AED-EC3C-CF6A7EECC24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0D3BB19-CF38-A06E-2A16-AAB570B1A4B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91B2FB5-4F93-2C1F-14EF-318DB40B6BF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83A5E629-1339-8471-189B-080E8753D52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CD92434-9529-CBF1-48EE-9121487F9CF7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E8A2C2E-A4B6-50BF-11EA-730212B13C4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C0CC141-BE37-43F4-E5C4-ACFB9E4B3FD5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D930D0-7F15-E977-589D-B0DD26838141}"/>
              </a:ext>
            </a:extLst>
          </p:cNvPr>
          <p:cNvGrpSpPr/>
          <p:nvPr/>
        </p:nvGrpSpPr>
        <p:grpSpPr>
          <a:xfrm>
            <a:off x="1985033" y="1523528"/>
            <a:ext cx="8221935" cy="5275988"/>
            <a:chOff x="1811493" y="1505018"/>
            <a:chExt cx="8221935" cy="52759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991693-22D5-624E-B30D-95A00BD8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521"/>
            <a:stretch>
              <a:fillRect/>
            </a:stretch>
          </p:blipFill>
          <p:spPr>
            <a:xfrm>
              <a:off x="1811493" y="2742406"/>
              <a:ext cx="8221935" cy="4038600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9F4FCF-4C03-B79A-FCDA-C3D20FB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494" y="1505018"/>
              <a:ext cx="4341306" cy="1142086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3149F-B5A4-8266-879B-3815677E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260" y="1505018"/>
              <a:ext cx="3806168" cy="1146711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</p:grpSp>
      <p:pic>
        <p:nvPicPr>
          <p:cNvPr id="3" name="Graphic 2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096CCA6-30BB-4D5B-1E6D-3D879C69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A63B63-8153-0BE9-A9CC-618335D43B4C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F427C32-757F-3B99-379D-75FD706A73B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41759011-F9A1-48CB-1E55-3E25F78710C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B2122F-B8BA-E8A4-F1E4-F9A450AF77F9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2BD0C-5665-FA1C-34B4-1AB787E6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C2C3E-A602-5D39-F316-5A885568414A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6933B5-72EC-A741-342D-240305C728D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6C356D5-D82A-4182-FFAC-C2D5FA74B6F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78F9FC7-1294-8477-1C9B-531A3596E97A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B322F96-2867-5EE7-2A2A-EC247C0CC50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0090340A-9E26-88A8-F580-F418611E442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05E306D-5A9D-048D-7D02-FFFA30688B4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456F787-D545-B930-5196-791B94ECA5E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B205993-5F16-8D25-905F-EAB2FBA5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0E6437-333D-DD8F-372D-EA2BD5661659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EBE2B3F0-7824-D51D-3A29-C2985F0C0ED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25F39F05-9A41-E1C2-7D95-4DEEFADA3B7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582C21-58B7-4783-AF16-531059885C31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3A93FD-6E0F-8B27-0AE9-2230762A9400}"/>
              </a:ext>
            </a:extLst>
          </p:cNvPr>
          <p:cNvGrpSpPr/>
          <p:nvPr/>
        </p:nvGrpSpPr>
        <p:grpSpPr>
          <a:xfrm>
            <a:off x="523875" y="1493951"/>
            <a:ext cx="3542118" cy="5362461"/>
            <a:chOff x="1019241" y="1484475"/>
            <a:chExt cx="3542118" cy="536246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4D70739-3E0C-D8DA-8FBB-45824D2D5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001" y="1804921"/>
              <a:ext cx="3522358" cy="504201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3396284A-7CC2-5675-139F-EB9B42DC7B74}"/>
                </a:ext>
              </a:extLst>
            </p:cNvPr>
            <p:cNvSpPr/>
            <p:nvPr/>
          </p:nvSpPr>
          <p:spPr>
            <a:xfrm>
              <a:off x="1019241" y="1484475"/>
              <a:ext cx="3542117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 rtl="0"/>
              <a:r>
                <a:rPr lang="en-US" sz="1800" b="1" spc="-55" dirty="0">
                  <a:latin typeface="Roboto Medium"/>
                  <a:cs typeface="Roboto Medium"/>
                </a:rPr>
                <a:t>Oversampling Techniques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F0D23F-D0D9-9E9C-C690-25C6FC69F0A2}"/>
              </a:ext>
            </a:extLst>
          </p:cNvPr>
          <p:cNvGrpSpPr/>
          <p:nvPr/>
        </p:nvGrpSpPr>
        <p:grpSpPr>
          <a:xfrm>
            <a:off x="4180439" y="1493951"/>
            <a:ext cx="4487361" cy="5362461"/>
            <a:chOff x="5431244" y="1487532"/>
            <a:chExt cx="4487361" cy="536888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AAE27E8-329C-59EA-6B29-511C0428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1244" y="1811339"/>
              <a:ext cx="4487361" cy="504507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0" name="object 9">
              <a:extLst>
                <a:ext uri="{FF2B5EF4-FFF2-40B4-BE49-F238E27FC236}">
                  <a16:creationId xmlns:a16="http://schemas.microsoft.com/office/drawing/2014/main" id="{9D11811F-6EB0-0308-5590-F6DDE5A22867}"/>
                </a:ext>
              </a:extLst>
            </p:cNvPr>
            <p:cNvSpPr/>
            <p:nvPr/>
          </p:nvSpPr>
          <p:spPr>
            <a:xfrm>
              <a:off x="5431244" y="1487532"/>
              <a:ext cx="4487361" cy="317389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marL="354965" algn="ctr" rtl="0">
                <a:spcBef>
                  <a:spcPts val="835"/>
                </a:spcBef>
              </a:pPr>
              <a:r>
                <a:rPr lang="en-US" sz="1600" b="1" spc="-55" dirty="0">
                  <a:latin typeface="Roboto Medium"/>
                  <a:cs typeface="Roboto Medium"/>
                </a:rPr>
                <a:t>Undersampling 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4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35C30-1D0C-D8A0-5A94-EA954363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E3F7BF-9AAB-145C-12F5-67277AAE919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F00317-53B0-6AD9-FB48-4FB1ADCB4F7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C35BC7FD-10D0-7ABB-AB21-E31836BF5D0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3990AC8-EE87-07F3-F38C-870663A597E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0AC4B7A8-824E-739A-2056-D3DE326E5EF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78EDC49-0E9B-B5D5-85D4-849E521D0B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168B0D8-A2C9-E887-6B6A-A26C1E7EED34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B4AFA3A-0373-168B-BAF8-3E56D8D22CC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A65E7E-6C57-B980-EC9E-B9CEEF92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64269" y="2099756"/>
            <a:ext cx="3427730" cy="1856686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227B77C-4902-7831-F0B7-A7515588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67F893-2F8F-E4DA-098E-55AAF5940A6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14C7FC1-5B7E-4286-22DD-7A05E27F9A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C3E19B9-F6B8-CC27-FF9C-53EAB9065FA0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834E6-8B54-1834-DFA1-5D79EBFFB897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04DF7A-F682-BE03-F743-08D5150707E5}"/>
              </a:ext>
            </a:extLst>
          </p:cNvPr>
          <p:cNvGrpSpPr/>
          <p:nvPr/>
        </p:nvGrpSpPr>
        <p:grpSpPr>
          <a:xfrm>
            <a:off x="547263" y="1484330"/>
            <a:ext cx="3522358" cy="3994158"/>
            <a:chOff x="1351810" y="1487533"/>
            <a:chExt cx="3101691" cy="3994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D7AE43-0255-430E-32C3-60513079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1810" y="1804921"/>
              <a:ext cx="3101691" cy="367677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A9FA8C84-32D0-F607-3CDC-DCC6A24D7892}"/>
                </a:ext>
              </a:extLst>
            </p:cNvPr>
            <p:cNvSpPr/>
            <p:nvPr/>
          </p:nvSpPr>
          <p:spPr>
            <a:xfrm>
              <a:off x="1351810" y="1487533"/>
              <a:ext cx="3101691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Hybrid Approaches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F9A16-9670-4011-990E-A9BF200582C7}"/>
              </a:ext>
            </a:extLst>
          </p:cNvPr>
          <p:cNvGrpSpPr/>
          <p:nvPr/>
        </p:nvGrpSpPr>
        <p:grpSpPr>
          <a:xfrm>
            <a:off x="4157405" y="1484330"/>
            <a:ext cx="4519080" cy="3994158"/>
            <a:chOff x="5398532" y="1487533"/>
            <a:chExt cx="4519080" cy="399415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84AE8CB-077D-E314-F1A2-50816CB95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8532" y="1804923"/>
              <a:ext cx="4519080" cy="367676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7CB0C7AE-CF3A-C42F-F3B9-D964CAD7C621}"/>
                </a:ext>
              </a:extLst>
            </p:cNvPr>
            <p:cNvSpPr/>
            <p:nvPr/>
          </p:nvSpPr>
          <p:spPr>
            <a:xfrm>
              <a:off x="5398532" y="1487533"/>
              <a:ext cx="4519080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Advanced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C02C-3915-00E7-E0AE-1CFA7832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4217E6-7CA4-C3A9-1319-B63622E9AE3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93624AC4-963F-64F9-7F2A-8305D097D3ED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F9A031F-C048-9BF2-950B-D534CE1213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FBFA973-4D32-FB14-B596-686C8CA0971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8A972B3-6822-E2E7-2FF1-2303EEC7073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993DE76-9694-9F56-0F50-018AB1E6947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1E24020D-CCA0-9A74-4F1A-628BCC82BC6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C2383-AF28-4CEC-8467-52A5611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63" y="1527187"/>
            <a:ext cx="11496675" cy="53308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00A8E-7FC2-C48F-C7C2-8CEE16322FE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F26CB71-A535-4B42-4BE7-D2F17B04F90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CA2B85B-F96E-3110-6F3A-14A12100380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090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F8847-FBA5-A88E-1B72-83D5C0CF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C87C5E-D823-9BA5-6333-790E7F3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4873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2BC412-2F5E-2D54-CFF4-F4CF8D91DD7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5E626F-4D0F-3B7A-65AF-7DDF4B60B9B2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D796991-E971-B4DA-7FA7-7931851C5D1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2659CFF0-A2D0-0FE5-8ABE-10A6C114381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7A90DA86-D470-BEFE-FA1B-8945337DFB1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08FC835-7F6E-62D4-6DBE-2F5D21C27B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BD6FE860-4FD9-75B2-5C68-B28228480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AB862C-E2CA-52D3-C299-97075C8B9390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A976DE6A-5858-21A2-E0A6-FF8D2EEB51A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5E52B9F7-1B4F-DE7A-4B17-215D3207B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291CD9-FC2E-90B5-61C2-461CDD2FF92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FCB77-E1A8-A54B-C4D3-A254B60F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CBB6F9-D210-A2A1-11F8-36EC6C67B2F1}"/>
              </a:ext>
            </a:extLst>
          </p:cNvPr>
          <p:cNvGrpSpPr/>
          <p:nvPr/>
        </p:nvGrpSpPr>
        <p:grpSpPr>
          <a:xfrm>
            <a:off x="0" y="1431822"/>
            <a:ext cx="11301977" cy="4207717"/>
            <a:chOff x="0" y="1431822"/>
            <a:chExt cx="11301977" cy="42077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CF89D7-631F-3F0A-B216-8D3CB8BF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8139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2AA90E-8277-B9B3-632F-876E47544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210981"/>
              <a:ext cx="11301977" cy="1428558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48E156-4E34-9029-99C9-2289C1E1924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2C65BE39-762F-1702-06B1-8D79FE88C27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5FFA0554-8F67-17BA-4F1D-1198B291F3C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B2F185FC-ADFF-44C7-B06D-2798A1A1B5FE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4E3CC9BC-A587-BB1E-0013-1D9B8BE785B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AB2967EE-DF42-44D9-6581-BCD2E86A274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11A38127-FE19-A4AA-490D-A4661FE80A9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F877251-6197-8621-98E4-A1C749FF8136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921C703-F97B-E5BC-121E-86991284D7B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5BAD330B-D800-8413-4E7D-A97E6D16B17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CA9B9C-143C-F3C3-8032-6347F0AE04F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028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56424-35CF-47D6-95ED-4599D65B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AF20E44-82AF-B411-10E9-AA1DC4D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86684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DF9D5D-532C-ABD4-D5A8-99B8C544150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3B279D2-4866-5553-07F6-53E51AD1B59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3BF82A2-C79B-BFF5-6271-A63E0BBA020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BC8B6C9-D10E-7F88-765C-A9F7A16C1F6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D3DA7B4-D4B6-85CC-0F95-BE60FA3D2B3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ED38CB80-1754-38F6-8D48-ED90B9A4D7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4A60F75-D8B8-E38F-F68D-487CF1D208A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5570FD-012D-2483-AC25-2AA64337C512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19FD2E3-BE8C-6C98-535B-D658E004A78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DE7CC8FB-177E-8E8F-DA77-1C201EB1AD2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1CC231-F481-EC60-C48E-91BC994F914A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548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6EF8E-71A4-8B1C-4101-CF59AE13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984646-92F7-AFEB-CE1D-64D5C7CE534F}"/>
              </a:ext>
            </a:extLst>
          </p:cNvPr>
          <p:cNvGrpSpPr/>
          <p:nvPr/>
        </p:nvGrpSpPr>
        <p:grpSpPr>
          <a:xfrm>
            <a:off x="0" y="1431822"/>
            <a:ext cx="11301977" cy="5424591"/>
            <a:chOff x="0" y="1431822"/>
            <a:chExt cx="11301977" cy="5424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2DE0B3-1962-D9D3-D6E7-C6C9B2BD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98698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574344-22C0-E717-D637-3EBF7F2F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8806"/>
              <a:ext cx="11301977" cy="2437607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FB5EFD-7BEF-757D-6392-7B5D4C53F51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4A7FC645-B810-1E2E-A3CE-F608AEF89D3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7CD2F96-C155-98A4-D005-F04D337CA80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699BE27-B0D3-4CD7-2ACA-5897DBFA662F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195B6C9-BF16-F59A-9F7F-4AA82E03D20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FC592819-8C05-9299-88F8-8C48C52C89B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F2A02F35-D635-F5C6-642C-8A97966CFDF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E48D0A-0AF9-A3D1-9F7D-78169432F36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C6CDFAD1-049A-0F12-5C96-825F7BBCD3D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99D12077-A96F-9BFF-33C9-C79DCFF2AFA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68E42C-5D02-EDEC-8DFE-AAC78C1EA848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883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FB634-5B25-3673-66B4-03F6EC53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62FA07-FA8D-808E-92F5-58F7FFC01E19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611912D-D945-1F14-C657-9C1991A33DB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0C798802-FF67-6A08-059A-FBEF3CA8FD6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EB4A359-0D48-E201-56EA-C6E0E3F89FE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2F0151E-E3E3-A355-BCDD-7E4A6EE7B6D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53701B5-34DB-6759-8FBF-A0891A6A193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36CF1C8-A20A-1057-F47D-A7FD04EA2E9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008AB7-EE51-0249-D25B-F3A4428E6C7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0A8F65D-C177-77EE-533F-A759287E514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74C16BB-177C-A3B1-DCA5-AC3F03241AE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8F808D-7967-E42D-EB50-B2D8207B1FEF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EB826-0FD9-7475-8D9A-13018C40A22F}"/>
              </a:ext>
            </a:extLst>
          </p:cNvPr>
          <p:cNvGrpSpPr/>
          <p:nvPr/>
        </p:nvGrpSpPr>
        <p:grpSpPr>
          <a:xfrm>
            <a:off x="1422675" y="1549202"/>
            <a:ext cx="9346649" cy="5233869"/>
            <a:chOff x="890023" y="1622544"/>
            <a:chExt cx="9346649" cy="5233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B67DA6-C473-F2C8-798B-C3A74FE4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023" y="1622544"/>
              <a:ext cx="4142769" cy="52338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B3649-2534-81AB-4695-9ACB9A68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413" y="1622544"/>
              <a:ext cx="4920259" cy="4149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14724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6A6B0-F08A-2FCF-C1F3-DB1E4952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2ECBFC-CFD3-F041-DE82-F7A56391CDA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BDBB441-4C4B-8077-2795-5589C95951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C9D889D-05FF-9D4F-BA2F-E870BFABBAE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3981EAE-0FA3-BAEF-2948-16178A395DDD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083E3A6E-95C0-EBE1-C33C-3DB1C7C445B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CF0619F-52B2-6E91-745B-CC459A8638D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119802A-8E69-5175-C5AC-EAC927C7DCC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F250F0-5F73-7346-90F1-2658BCF46B0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:a16="http://schemas.microsoft.com/office/drawing/2014/main" id="{B0B2BF4A-46FE-5797-CA06-2B1DAEA3B224}"/>
              </a:ext>
            </a:extLst>
          </p:cNvPr>
          <p:cNvSpPr/>
          <p:nvPr/>
        </p:nvSpPr>
        <p:spPr>
          <a:xfrm>
            <a:off x="3515500" y="1940222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42" name="Rectangle: Rounded Corners 41">
            <a:hlinkClick r:id="rId3" action="ppaction://hlinksldjump"/>
            <a:extLst>
              <a:ext uri="{FF2B5EF4-FFF2-40B4-BE49-F238E27FC236}">
                <a16:creationId xmlns:a16="http://schemas.microsoft.com/office/drawing/2014/main" id="{4649466D-CBF5-BA1F-4E41-AA1AFBA19206}"/>
              </a:ext>
            </a:extLst>
          </p:cNvPr>
          <p:cNvSpPr/>
          <p:nvPr/>
        </p:nvSpPr>
        <p:spPr>
          <a:xfrm>
            <a:off x="5782159" y="1937961"/>
            <a:ext cx="1238541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sp>
        <p:nvSpPr>
          <p:cNvPr id="43" name="Rectangle: Rounded Corners 42">
            <a:hlinkClick r:id="rId4" action="ppaction://hlinksldjump"/>
            <a:extLst>
              <a:ext uri="{FF2B5EF4-FFF2-40B4-BE49-F238E27FC236}">
                <a16:creationId xmlns:a16="http://schemas.microsoft.com/office/drawing/2014/main" id="{E347E826-5D9D-9740-94E7-986DF7CED0A9}"/>
              </a:ext>
            </a:extLst>
          </p:cNvPr>
          <p:cNvSpPr/>
          <p:nvPr/>
        </p:nvSpPr>
        <p:spPr>
          <a:xfrm>
            <a:off x="7217726" y="1937961"/>
            <a:ext cx="11745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883949-3D68-1958-C5EC-549B69FA54E2}"/>
              </a:ext>
            </a:extLst>
          </p:cNvPr>
          <p:cNvGrpSpPr/>
          <p:nvPr/>
        </p:nvGrpSpPr>
        <p:grpSpPr>
          <a:xfrm>
            <a:off x="931839" y="1940222"/>
            <a:ext cx="2400085" cy="2338823"/>
            <a:chOff x="3162132" y="1608532"/>
            <a:chExt cx="2400085" cy="23388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55FB2B-14C0-FB18-2BE1-66684B9E95C5}"/>
                </a:ext>
              </a:extLst>
            </p:cNvPr>
            <p:cNvSpPr/>
            <p:nvPr/>
          </p:nvSpPr>
          <p:spPr>
            <a:xfrm>
              <a:off x="3162132" y="1608532"/>
              <a:ext cx="2388868" cy="53340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Data Quality</a:t>
              </a:r>
            </a:p>
          </p:txBody>
        </p:sp>
        <p:sp>
          <p:nvSpPr>
            <p:cNvPr id="49" name="Rectangle: Rounded Corners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BD626AF5-382A-DB94-0E89-543A558A8E00}"/>
                </a:ext>
              </a:extLst>
            </p:cNvPr>
            <p:cNvSpPr/>
            <p:nvPr/>
          </p:nvSpPr>
          <p:spPr>
            <a:xfrm>
              <a:off x="3769891" y="2176239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Missing Values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7074AB2-858E-B2CF-BC81-0C8DDE2A2EC1}"/>
                </a:ext>
              </a:extLst>
            </p:cNvPr>
            <p:cNvSpPr/>
            <p:nvPr/>
          </p:nvSpPr>
          <p:spPr>
            <a:xfrm>
              <a:off x="3769891" y="262760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Duplicates</a:t>
              </a:r>
            </a:p>
          </p:txBody>
        </p:sp>
        <p:sp>
          <p:nvSpPr>
            <p:cNvPr id="52" name="Rectangle: Rounded Corners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BEAC71CE-DA06-8825-7AD2-9B784AAFAAF8}"/>
                </a:ext>
              </a:extLst>
            </p:cNvPr>
            <p:cNvSpPr/>
            <p:nvPr/>
          </p:nvSpPr>
          <p:spPr>
            <a:xfrm>
              <a:off x="3769891" y="3081740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Outliers </a:t>
              </a:r>
            </a:p>
          </p:txBody>
        </p:sp>
        <p:sp>
          <p:nvSpPr>
            <p:cNvPr id="53" name="Rectangle: Rounded Corners 52">
              <a:hlinkClick r:id="rId7" action="ppaction://hlinksldjump"/>
              <a:extLst>
                <a:ext uri="{FF2B5EF4-FFF2-40B4-BE49-F238E27FC236}">
                  <a16:creationId xmlns:a16="http://schemas.microsoft.com/office/drawing/2014/main" id="{501DB593-6732-A088-C25B-490D8E367AD9}"/>
                </a:ext>
              </a:extLst>
            </p:cNvPr>
            <p:cNvSpPr/>
            <p:nvPr/>
          </p:nvSpPr>
          <p:spPr>
            <a:xfrm>
              <a:off x="3769891" y="353587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Noise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A6F72B-766E-60B0-B0AA-EBF602CF6FC8}"/>
                </a:ext>
              </a:extLst>
            </p:cNvPr>
            <p:cNvGrpSpPr/>
            <p:nvPr/>
          </p:nvGrpSpPr>
          <p:grpSpPr>
            <a:xfrm>
              <a:off x="3295442" y="2080774"/>
              <a:ext cx="413620" cy="1695445"/>
              <a:chOff x="2332195" y="1432808"/>
              <a:chExt cx="413620" cy="169544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050438F-1986-1C0F-2B25-31C3D3D1A44C}"/>
                  </a:ext>
                </a:extLst>
              </p:cNvPr>
              <p:cNvGrpSpPr/>
              <p:nvPr/>
            </p:nvGrpSpPr>
            <p:grpSpPr>
              <a:xfrm>
                <a:off x="2332195" y="1432808"/>
                <a:ext cx="413620" cy="1206707"/>
                <a:chOff x="2240768" y="2440390"/>
                <a:chExt cx="413620" cy="1206707"/>
              </a:xfrm>
            </p:grpSpPr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4ACB87E-1226-D22D-53C6-F181D51D1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8690" y="2448192"/>
                  <a:ext cx="405698" cy="346306"/>
                </a:xfrm>
                <a:prstGeom prst="bentConnector3">
                  <a:avLst>
                    <a:gd name="adj1" fmla="val -1652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33705AEB-1E9F-84C7-0CAC-7C582085B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971393" y="2968864"/>
                  <a:ext cx="948758" cy="407707"/>
                </a:xfrm>
                <a:prstGeom prst="bentConnector3">
                  <a:avLst>
                    <a:gd name="adj1" fmla="val 10019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151A17B7-D7AC-5863-8CA0-901E6B0B6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069825" y="2611333"/>
                  <a:ext cx="751315" cy="409429"/>
                </a:xfrm>
                <a:prstGeom prst="bentConnector3">
                  <a:avLst>
                    <a:gd name="adj1" fmla="val 10007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41FEAE58-F9EB-4510-B2A0-12E4FA96B8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62821" y="2450020"/>
                <a:ext cx="948758" cy="407707"/>
              </a:xfrm>
              <a:prstGeom prst="bentConnector3">
                <a:avLst>
                  <a:gd name="adj1" fmla="val 100197"/>
                </a:avLst>
              </a:prstGeom>
              <a:ln w="127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: Rounded Corners 57">
            <a:hlinkClick r:id="rId8" action="ppaction://hlinksldjump"/>
            <a:extLst>
              <a:ext uri="{FF2B5EF4-FFF2-40B4-BE49-F238E27FC236}">
                <a16:creationId xmlns:a16="http://schemas.microsoft.com/office/drawing/2014/main" id="{A54D4265-258B-2696-8255-BFAFF8254A78}"/>
              </a:ext>
            </a:extLst>
          </p:cNvPr>
          <p:cNvSpPr/>
          <p:nvPr/>
        </p:nvSpPr>
        <p:spPr>
          <a:xfrm>
            <a:off x="8589326" y="1937961"/>
            <a:ext cx="26223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sp>
        <p:nvSpPr>
          <p:cNvPr id="59" name="Rectangle: Rounded Corners 58">
            <a:hlinkClick r:id="rId9" action="ppaction://hlinksldjump"/>
            <a:extLst>
              <a:ext uri="{FF2B5EF4-FFF2-40B4-BE49-F238E27FC236}">
                <a16:creationId xmlns:a16="http://schemas.microsoft.com/office/drawing/2014/main" id="{8ED30587-77B5-8E09-FDC5-B6A68501CC6C}"/>
              </a:ext>
            </a:extLst>
          </p:cNvPr>
          <p:cNvSpPr/>
          <p:nvPr/>
        </p:nvSpPr>
        <p:spPr>
          <a:xfrm>
            <a:off x="890023" y="4541905"/>
            <a:ext cx="593219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sp>
        <p:nvSpPr>
          <p:cNvPr id="60" name="Rectangle: Rounded Corners 59">
            <a:hlinkClick r:id="rId10" action="ppaction://hlinksldjump"/>
            <a:extLst>
              <a:ext uri="{FF2B5EF4-FFF2-40B4-BE49-F238E27FC236}">
                <a16:creationId xmlns:a16="http://schemas.microsoft.com/office/drawing/2014/main" id="{F5899979-341B-EFF0-89B8-0BAD74831721}"/>
              </a:ext>
            </a:extLst>
          </p:cNvPr>
          <p:cNvSpPr/>
          <p:nvPr/>
        </p:nvSpPr>
        <p:spPr>
          <a:xfrm>
            <a:off x="878706" y="533816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61" name="Rectangle: Rounded Corners 60">
            <a:hlinkClick r:id="rId11" action="ppaction://hlinksldjump"/>
            <a:extLst>
              <a:ext uri="{FF2B5EF4-FFF2-40B4-BE49-F238E27FC236}">
                <a16:creationId xmlns:a16="http://schemas.microsoft.com/office/drawing/2014/main" id="{DF94634A-017D-369B-A6E7-FC28451A429F}"/>
              </a:ext>
            </a:extLst>
          </p:cNvPr>
          <p:cNvSpPr/>
          <p:nvPr/>
        </p:nvSpPr>
        <p:spPr>
          <a:xfrm>
            <a:off x="9292253" y="4541905"/>
            <a:ext cx="2385850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C07B576-27D8-527B-98DA-E469D5E7AF26}"/>
              </a:ext>
            </a:extLst>
          </p:cNvPr>
          <p:cNvSpPr/>
          <p:nvPr/>
        </p:nvSpPr>
        <p:spPr>
          <a:xfrm>
            <a:off x="7019973" y="454190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BB2578-6B16-C451-2075-EC32CD826DE5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38B289-3E3F-C400-8233-2C56FCDB9D4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E7979A-D71E-3069-0F34-604C13A67F42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6272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599DD-B1A2-E4B9-50D2-942CDA1F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2B15D-E3C1-1824-DFBC-98B79C01AA9E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82755D3-6E3B-5293-94BC-3D7510D645B3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67FFC27-4B65-2456-8AB5-552C14501649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50B1C1-F9AD-0152-0403-AF9E0B07D82B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62C39B9-C65B-5CD7-285F-ED46926BAF4B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62A8BAD-4FD7-E73F-0CC6-999A3854C254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B4C8D37-74FF-CB16-8357-0946EC7E0B3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94C184-2F98-47E2-DE2E-2BAE0EF0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23" y="1536473"/>
            <a:ext cx="5747477" cy="387293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94353-C31B-0019-EBCC-A2295464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6472"/>
            <a:ext cx="5747476" cy="437533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C89D0-DA53-5CF9-E809-0A196FF39E8B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98C11409-247B-914D-5D4C-C7A0924E964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F7B4905-7CE9-BF67-5D94-CC1A13A4D9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935C8B-1328-9524-C4A6-20D92A454FA6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E580F-DA24-C346-CAA9-76BE9AE3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A3F423-27FF-84DD-4D83-70817410302A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13B5359-C8FE-B9A9-5911-428379C83D6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72AFB22-3C5C-2E1B-6C64-D26436099D5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2B40E47-E870-193E-4931-1140974EEF86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AFC0B2-1CC6-45D0-91E6-5F7607B2892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7F58B4B-FACB-F1E8-D813-CC2D9FE424FA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1E96BD-DD87-DF20-548F-F508B1A09ED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F2D1E9-EFF1-5EB7-7CD2-5357F7C5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28"/>
          <a:stretch>
            <a:fillRect/>
          </a:stretch>
        </p:blipFill>
        <p:spPr>
          <a:xfrm>
            <a:off x="152399" y="1536472"/>
            <a:ext cx="5747477" cy="371161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20C6A9-0030-44AF-295E-2BC189E6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123"/>
            <a:ext cx="5205976" cy="187003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8713D-5CCB-3E79-3406-6F09074A4A31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555A584-8172-A912-12C3-6F962C322B5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B938C96-8DB6-FA25-3164-0FA548E1CFF3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208C1A-B926-EAE8-5520-F6B4F5121D5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C1B33-9DFC-9C0F-7416-E2469736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41B5F9-0C01-CF6C-74F6-424B215F6E37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B2E97E4-F220-53C7-69B6-62B32C411BBA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F339628-9FE5-4C43-9616-9D68DFAA56A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D0979D4-FECA-103D-AEE7-ADE77804FBC5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1571DC-3714-6A2C-ED67-4BDC2BA4D5FE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01F7EC2-C5DB-004A-BE7E-9FC2AFF8F279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EAE1360D-029F-0255-DD58-F5884856D08B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F1407-5C4C-DEA3-A82B-26F4CFE5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2" y="1538199"/>
            <a:ext cx="4396703" cy="53182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04195B-1E74-2223-138E-C3556A22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93" y="1541198"/>
            <a:ext cx="5838208" cy="3030008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3DC21-A06A-932E-B747-D49E2676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193" y="4626398"/>
            <a:ext cx="2940342" cy="22021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AAA77A-F02B-8F7F-95F7-7E0A43F1B9B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C496797-173D-F6A4-247D-3B9EAC354D8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6A792DA-EF4B-FAD0-B3F7-F7151C03445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EBE3F1-5AD6-B4F8-D4D1-E2F7D94B39E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8176F-434F-B615-E61E-E156934A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7F04A5-44FC-ED43-91BF-D55F07E63076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927F464-89E6-E42D-8263-93E264B06F3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03B4CAC-4A2E-BC52-12AA-D0196061AD02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39BCAD8-BF3C-FEE3-519B-E166753FEE60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EE8FB36-3239-EC57-8E3E-484F7320857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E42AD21-7D78-CF93-0CF4-B424BED4F882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74A47BE-F751-F245-BE0D-F1A0FD149844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D482693-F40A-7578-702F-37E764B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1529329"/>
            <a:ext cx="5719338" cy="3270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06AEF54-36EF-5130-C765-8947B8C9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1529329"/>
            <a:ext cx="6153150" cy="533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6B89A6-9E5D-A793-3722-1C4FBA34C159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EB3127F-B9A3-EE9A-F301-B4DB660641D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8EB661-578D-38F9-2EB9-0741702DE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A60EC8-87D2-1B94-93E3-85A1A966BC77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2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C7B-4817-830C-2B44-A063A40B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B4328-32DE-139B-CF14-1E92D69B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" y="1524782"/>
            <a:ext cx="5181599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08684-7931-A450-5CFF-222A5EB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93" y="1524782"/>
            <a:ext cx="2822927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ADB9F-1DFA-C756-78FA-0E03F6D3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11" y="1524782"/>
            <a:ext cx="3297685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AC3A7-EB87-44C5-586A-ADFD423BFB0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521F09-2B4F-6261-9E51-8A400F36E054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431C-DBD2-ACB7-A0DC-346DD352DD8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So, in Summary</a:t>
            </a:r>
          </a:p>
        </p:txBody>
      </p:sp>
    </p:spTree>
    <p:extLst>
      <p:ext uri="{BB962C8B-B14F-4D97-AF65-F5344CB8AC3E}">
        <p14:creationId xmlns:p14="http://schemas.microsoft.com/office/powerpoint/2010/main" val="162001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30266-B6A4-ED40-E394-88AA4277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096832-67DF-D312-5976-7D88B182980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4DCB566-F269-BCF9-CAD1-C127BC898D03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F7E54B-34F8-7587-5F06-DCBCB6E738C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Notes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E6F0BC-262B-F42D-283A-8AF79C630B0D}"/>
              </a:ext>
            </a:extLst>
          </p:cNvPr>
          <p:cNvGrpSpPr/>
          <p:nvPr/>
        </p:nvGrpSpPr>
        <p:grpSpPr>
          <a:xfrm>
            <a:off x="1247492" y="1517100"/>
            <a:ext cx="9697016" cy="5339314"/>
            <a:chOff x="1524000" y="1524782"/>
            <a:chExt cx="9697016" cy="53393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AB0B68E-F1CD-2409-EA77-02A96A8AD3AF}"/>
                </a:ext>
              </a:extLst>
            </p:cNvPr>
            <p:cNvGrpSpPr/>
            <p:nvPr/>
          </p:nvGrpSpPr>
          <p:grpSpPr>
            <a:xfrm>
              <a:off x="1524000" y="1524782"/>
              <a:ext cx="4267200" cy="5339313"/>
              <a:chOff x="0" y="1524783"/>
              <a:chExt cx="4267200" cy="53393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923015-AF97-BB07-40B0-FDCFCC21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24783"/>
                <a:ext cx="4267200" cy="2178996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39264E6-C8DA-5855-148E-FF676CD0D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799163"/>
                <a:ext cx="4267200" cy="3064933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</p:grpSp>
        <p:pic>
          <p:nvPicPr>
            <p:cNvPr id="9" name="Picture 8" descr="A chart of training error&#10;&#10;AI-generated content may be incorrect.">
              <a:extLst>
                <a:ext uri="{FF2B5EF4-FFF2-40B4-BE49-F238E27FC236}">
                  <a16:creationId xmlns:a16="http://schemas.microsoft.com/office/drawing/2014/main" id="{B7A1220B-B3B8-A03A-9D8B-D64D1B81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702" y="1524782"/>
              <a:ext cx="5339314" cy="5339314"/>
            </a:xfrm>
            <a:prstGeom prst="rect">
              <a:avLst/>
            </a:prstGeom>
            <a:ln w="3175">
              <a:solidFill>
                <a:srgbClr val="DDD9C3"/>
              </a:solidFill>
            </a:ln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37C6BA-4ACF-1834-5BC0-F96D12334E11}"/>
              </a:ext>
            </a:extLst>
          </p:cNvPr>
          <p:cNvSpPr/>
          <p:nvPr/>
        </p:nvSpPr>
        <p:spPr>
          <a:xfrm>
            <a:off x="11201400" y="5959823"/>
            <a:ext cx="914399" cy="761207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End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🫡</a:t>
            </a:r>
          </a:p>
        </p:txBody>
      </p:sp>
    </p:spTree>
    <p:extLst>
      <p:ext uri="{BB962C8B-B14F-4D97-AF65-F5344CB8AC3E}">
        <p14:creationId xmlns:p14="http://schemas.microsoft.com/office/powerpoint/2010/main" val="320144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2E250-C670-38C6-5296-BE211758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241DCA-9BED-0A45-6BB9-73CB732FCCB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30364C3-1DC1-82C8-3958-35E959AC6E7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3E13BE5-B5A2-18B0-527F-5E860D878E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66EA25D-2D66-C36B-AE1E-FF3BDE451B5C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6B4FC48-C151-86C7-A353-AFDB188A6CE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01D9900-5044-A99A-C287-C9AD02A42FD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A8B4F17-518A-0F4C-438E-E6A494EFE6F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B6BF69-D8E3-6461-3031-C74ECFDFA08D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041FFF-0D0E-E936-EB57-3E2EF7A4CD8F}"/>
              </a:ext>
            </a:extLst>
          </p:cNvPr>
          <p:cNvGrpSpPr/>
          <p:nvPr/>
        </p:nvGrpSpPr>
        <p:grpSpPr>
          <a:xfrm>
            <a:off x="1330110" y="1514458"/>
            <a:ext cx="9381398" cy="5284515"/>
            <a:chOff x="523875" y="1538218"/>
            <a:chExt cx="9381398" cy="52845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E3D295-979E-01B4-502F-6A523AE3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67" y="1538218"/>
              <a:ext cx="4710113" cy="1779708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27E988-FAE9-DEA6-0EDB-C70EA568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67" y="3375227"/>
              <a:ext cx="4710113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698CA53-7DD5-ADC7-B697-0F3F8B0D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75" y="5178814"/>
              <a:ext cx="4732205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AFCC5A-CBD3-40E5-447E-92D34080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3192" y="1541278"/>
              <a:ext cx="4542081" cy="177664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A12D92-E5DE-337A-8936-CCB28F0C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3191" y="3375227"/>
              <a:ext cx="4542081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FE2624-EC66-D468-8605-145020DF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1682" y="5178814"/>
              <a:ext cx="4542081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</p:grpSp>
      <p:pic>
        <p:nvPicPr>
          <p:cNvPr id="4" name="Graphic 3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DDDF52E-1C58-10EB-57E1-F39AF55F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6F4646-D6B6-DFB2-CAC9-84F6675F1FA6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83FCC4D-28B4-BC02-56C0-CBBE86B91A2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EEB0601-E4A8-54D2-2606-5717969D9B0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1BDC42-F77A-D1CA-6413-3A289ED1A7EA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AF9B8-D43B-EF60-5799-B3110EBB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E00A1A-F273-2025-25D6-F650C8CA514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294-0582-EDD3-96D0-FFD4023B03B1}"/>
              </a:ext>
            </a:extLst>
          </p:cNvPr>
          <p:cNvSpPr txBox="1"/>
          <p:nvPr/>
        </p:nvSpPr>
        <p:spPr>
          <a:xfrm>
            <a:off x="9156412" y="1543329"/>
            <a:ext cx="2877820" cy="892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spc="-60" dirty="0">
                <a:solidFill>
                  <a:srgbClr val="4A546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more plots details: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Data to Viz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Viz Project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Data Visualisation Catalogue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EFE6D7-D277-AB90-5A83-C1FC46F4B0C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7B94D1B7-E879-1D48-9B5A-41C47CCA59D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BE90E6E4-5E0A-8CBF-C42B-3ADE9514530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4C5C192-F195-C3C4-F204-CD812CA54AB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BBBEE96-3C21-C2C0-2AFC-445D232D9A9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4B255789-6654-3631-22FA-C921AB8DE46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262EE72-DB1C-2C43-027A-D8606B1A7B6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FFD01B-AA12-BC78-0215-ABB16EFF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97514"/>
            <a:ext cx="4635633" cy="176408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B96A72-F07F-96CF-B69E-2B6AADE39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317925"/>
            <a:ext cx="3124200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D1472-1861-3224-6B12-32C5D88F8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92" y="3317925"/>
            <a:ext cx="3130200" cy="346308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2249B-9046-0A0A-2AD5-867AD81C2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284" y="3317923"/>
            <a:ext cx="3112913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20" name="Graphic 19" descr="Back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E439004-ADED-7FCB-459C-BBE1742E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A1BA70-3892-DB21-5E1F-CD8A709C650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D142A1E-1864-3589-3CB6-3512E0B692D9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FCD7F589-957F-7A8A-0BA7-C046F332CE4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97D914-638E-22B3-24F9-25428BE7D728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581A0-7F2A-1E90-6E90-586950E6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C2E99F-2C2E-AB5A-F8C9-DE83D9FC81F9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1CFDD4-F917-F19A-0921-80EFFAFDFA2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6B426112-0B7C-2BCF-9095-3AAA4891FA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464D581B-E36C-AE1C-213B-E741AE03E02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AF0D709-12DB-ED6F-AAD1-8C09CB3EEB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3C6DA7DE-A5E9-3F80-CD07-D2125E6D6E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71B640ED-2008-6309-04FA-8CA546A5947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1CA7500-2DA0-BF00-871A-F55C51DD84EB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D591-AD0C-98CE-8931-8829242E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7" y="1555552"/>
            <a:ext cx="10287000" cy="5076825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  <p:pic>
        <p:nvPicPr>
          <p:cNvPr id="4" name="Graphic 3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B87CDEA5-EEEB-7575-60AD-CB5EF534D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95D4F-5F7E-6377-5617-0C5C4D329C5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CA40AE0-9B5A-AB7A-3C38-086A1030420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2B5F3D4-357B-E2F3-0E2F-3167FE39A59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8CC00-A661-B3EF-739C-B7A727CD8203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62509-BAE9-091F-C267-096FE3CF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836A1E-1426-F5AF-57A9-BC7287625B0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8338F-7B7A-27BC-34F8-23073EA50B91}"/>
              </a:ext>
            </a:extLst>
          </p:cNvPr>
          <p:cNvSpPr/>
          <p:nvPr/>
        </p:nvSpPr>
        <p:spPr>
          <a:xfrm>
            <a:off x="638177" y="1614494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Missing Values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362A4-4448-553B-4208-4EBCEB0B1B8C}"/>
              </a:ext>
            </a:extLst>
          </p:cNvPr>
          <p:cNvGrpSpPr/>
          <p:nvPr/>
        </p:nvGrpSpPr>
        <p:grpSpPr>
          <a:xfrm>
            <a:off x="2836434" y="1599279"/>
            <a:ext cx="5181600" cy="1685925"/>
            <a:chOff x="685799" y="1809749"/>
            <a:chExt cx="5181600" cy="1685925"/>
          </a:xfrm>
        </p:grpSpPr>
        <p:grpSp>
          <p:nvGrpSpPr>
            <p:cNvPr id="53" name="object 8"/>
            <p:cNvGrpSpPr/>
            <p:nvPr/>
          </p:nvGrpSpPr>
          <p:grpSpPr>
            <a:xfrm>
              <a:off x="685799" y="1809749"/>
              <a:ext cx="5181600" cy="1685925"/>
              <a:chOff x="685799" y="1809749"/>
              <a:chExt cx="5181600" cy="1685925"/>
            </a:xfrm>
          </p:grpSpPr>
          <p:sp>
            <p:nvSpPr>
              <p:cNvPr id="60" name="object 9"/>
              <p:cNvSpPr/>
              <p:nvPr/>
            </p:nvSpPr>
            <p:spPr>
              <a:xfrm>
                <a:off x="685799" y="1809749"/>
                <a:ext cx="5181600" cy="1685925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1685925">
                    <a:moveTo>
                      <a:pt x="5128201" y="1685924"/>
                    </a:moveTo>
                    <a:lnTo>
                      <a:pt x="53397" y="1685924"/>
                    </a:lnTo>
                    <a:lnTo>
                      <a:pt x="49681" y="1685558"/>
                    </a:lnTo>
                    <a:lnTo>
                      <a:pt x="14085" y="1666532"/>
                    </a:lnTo>
                    <a:lnTo>
                      <a:pt x="0" y="1632527"/>
                    </a:lnTo>
                    <a:lnTo>
                      <a:pt x="0" y="16287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1632527"/>
                    </a:lnTo>
                    <a:lnTo>
                      <a:pt x="5162206" y="1671839"/>
                    </a:lnTo>
                    <a:lnTo>
                      <a:pt x="5131917" y="1685558"/>
                    </a:lnTo>
                    <a:lnTo>
                      <a:pt x="5128201" y="1685924"/>
                    </a:lnTo>
                    <a:close/>
                  </a:path>
                </a:pathLst>
              </a:custGeom>
              <a:solidFill>
                <a:srgbClr val="F9FAFA"/>
              </a:solidFill>
              <a:ln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" name="object 10"/>
              <p:cNvSpPr/>
              <p:nvPr/>
            </p:nvSpPr>
            <p:spPr>
              <a:xfrm>
                <a:off x="808240" y="1970022"/>
                <a:ext cx="28892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288925" h="232410">
                    <a:moveTo>
                      <a:pt x="119345" y="231903"/>
                    </a:moveTo>
                    <a:lnTo>
                      <a:pt x="104009" y="227483"/>
                    </a:lnTo>
                    <a:lnTo>
                      <a:pt x="104139" y="227483"/>
                    </a:lnTo>
                    <a:lnTo>
                      <a:pt x="99744" y="219625"/>
                    </a:lnTo>
                    <a:lnTo>
                      <a:pt x="101932" y="212035"/>
                    </a:lnTo>
                    <a:lnTo>
                      <a:pt x="159005" y="12278"/>
                    </a:lnTo>
                    <a:lnTo>
                      <a:pt x="161349" y="4375"/>
                    </a:lnTo>
                    <a:lnTo>
                      <a:pt x="169172" y="0"/>
                    </a:lnTo>
                    <a:lnTo>
                      <a:pt x="184353" y="4375"/>
                    </a:lnTo>
                    <a:lnTo>
                      <a:pt x="188773" y="12278"/>
                    </a:lnTo>
                    <a:lnTo>
                      <a:pt x="186585" y="19868"/>
                    </a:lnTo>
                    <a:lnTo>
                      <a:pt x="129512" y="219625"/>
                    </a:lnTo>
                    <a:lnTo>
                      <a:pt x="127248" y="227483"/>
                    </a:lnTo>
                    <a:lnTo>
                      <a:pt x="119345" y="231903"/>
                    </a:lnTo>
                    <a:close/>
                  </a:path>
                  <a:path w="288925" h="232410">
                    <a:moveTo>
                      <a:pt x="227349" y="181674"/>
                    </a:moveTo>
                    <a:lnTo>
                      <a:pt x="218286" y="181674"/>
                    </a:lnTo>
                    <a:lnTo>
                      <a:pt x="207124" y="170512"/>
                    </a:lnTo>
                    <a:lnTo>
                      <a:pt x="207124" y="161448"/>
                    </a:lnTo>
                    <a:lnTo>
                      <a:pt x="252620" y="115951"/>
                    </a:lnTo>
                    <a:lnTo>
                      <a:pt x="207168" y="70455"/>
                    </a:lnTo>
                    <a:lnTo>
                      <a:pt x="207168" y="61391"/>
                    </a:lnTo>
                    <a:lnTo>
                      <a:pt x="218286" y="50274"/>
                    </a:lnTo>
                    <a:lnTo>
                      <a:pt x="227349" y="50274"/>
                    </a:lnTo>
                    <a:lnTo>
                      <a:pt x="288518" y="111442"/>
                    </a:lnTo>
                    <a:lnTo>
                      <a:pt x="288518" y="120506"/>
                    </a:lnTo>
                    <a:lnTo>
                      <a:pt x="227349" y="181674"/>
                    </a:lnTo>
                    <a:close/>
                  </a:path>
                  <a:path w="288925" h="232410">
                    <a:moveTo>
                      <a:pt x="70231" y="181629"/>
                    </a:moveTo>
                    <a:lnTo>
                      <a:pt x="61168" y="181629"/>
                    </a:lnTo>
                    <a:lnTo>
                      <a:pt x="0" y="120461"/>
                    </a:lnTo>
                    <a:lnTo>
                      <a:pt x="0" y="111397"/>
                    </a:lnTo>
                    <a:lnTo>
                      <a:pt x="61168" y="50229"/>
                    </a:lnTo>
                    <a:lnTo>
                      <a:pt x="70231" y="50229"/>
                    </a:lnTo>
                    <a:lnTo>
                      <a:pt x="81394" y="61391"/>
                    </a:lnTo>
                    <a:lnTo>
                      <a:pt x="81394" y="70455"/>
                    </a:lnTo>
                    <a:lnTo>
                      <a:pt x="35897" y="115951"/>
                    </a:lnTo>
                    <a:lnTo>
                      <a:pt x="81394" y="161404"/>
                    </a:lnTo>
                    <a:lnTo>
                      <a:pt x="81394" y="170467"/>
                    </a:lnTo>
                    <a:lnTo>
                      <a:pt x="70231" y="181629"/>
                    </a:lnTo>
                    <a:close/>
                  </a:path>
                </a:pathLst>
              </a:custGeom>
              <a:solidFill>
                <a:srgbClr val="4A6F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1"/>
              <p:cNvSpPr/>
              <p:nvPr/>
            </p:nvSpPr>
            <p:spPr>
              <a:xfrm>
                <a:off x="1257299" y="2495549"/>
                <a:ext cx="4267200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267200" h="809625">
                    <a:moveTo>
                      <a:pt x="4213801" y="809624"/>
                    </a:moveTo>
                    <a:lnTo>
                      <a:pt x="53397" y="809624"/>
                    </a:lnTo>
                    <a:lnTo>
                      <a:pt x="49680" y="809258"/>
                    </a:lnTo>
                    <a:lnTo>
                      <a:pt x="14085" y="790232"/>
                    </a:lnTo>
                    <a:lnTo>
                      <a:pt x="0" y="756227"/>
                    </a:lnTo>
                    <a:lnTo>
                      <a:pt x="0" y="7524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4213801" y="0"/>
                    </a:lnTo>
                    <a:lnTo>
                      <a:pt x="4253113" y="19391"/>
                    </a:lnTo>
                    <a:lnTo>
                      <a:pt x="4267199" y="53397"/>
                    </a:lnTo>
                    <a:lnTo>
                      <a:pt x="4267199" y="756227"/>
                    </a:lnTo>
                    <a:lnTo>
                      <a:pt x="4247806" y="795539"/>
                    </a:lnTo>
                    <a:lnTo>
                      <a:pt x="4217518" y="809258"/>
                    </a:lnTo>
                    <a:lnTo>
                      <a:pt x="4213801" y="809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5" name="object 19"/>
            <p:cNvSpPr txBox="1"/>
            <p:nvPr/>
          </p:nvSpPr>
          <p:spPr>
            <a:xfrm>
              <a:off x="1244599" y="1814576"/>
              <a:ext cx="4140835" cy="137033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55" dirty="0">
                  <a:latin typeface="Roboto Medium"/>
                  <a:cs typeface="Roboto Medium"/>
                </a:rPr>
                <a:t>Detection</a:t>
              </a:r>
              <a:r>
                <a:rPr sz="1300" b="0" spc="-1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Methods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Identify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missing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values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in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your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37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64465" marR="5080">
                <a:lnSpc>
                  <a:spcPct val="113599"/>
                </a:lnSpc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df.isnull().sum()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Count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values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35" dirty="0">
                  <a:solidFill>
                    <a:srgbClr val="E2E7F0"/>
                  </a:solidFill>
                  <a:latin typeface="Lucida Console"/>
                  <a:cs typeface="Lucida Console"/>
                </a:rPr>
                <a:t>per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column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import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missingno</a:t>
              </a:r>
              <a:r>
                <a:rPr sz="1100" spc="-9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as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2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</a:t>
              </a:r>
              <a:endParaRPr sz="1100" dirty="0">
                <a:latin typeface="Lucida Console"/>
                <a:cs typeface="Lucida Console"/>
              </a:endParaRPr>
            </a:p>
            <a:p>
              <a:pPr marL="164465">
                <a:lnSpc>
                  <a:spcPct val="100000"/>
                </a:lnSpc>
                <a:spcBef>
                  <a:spcPts val="254"/>
                </a:spcBef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msno.matrix(df)</a:t>
              </a:r>
              <a:r>
                <a:rPr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Visual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representation</a:t>
              </a:r>
              <a:endParaRPr sz="1100" dirty="0">
                <a:latin typeface="Lucida Console"/>
                <a:cs typeface="Lucida Console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B2529A0-78E0-004E-F038-845FC0F603BE}"/>
              </a:ext>
            </a:extLst>
          </p:cNvPr>
          <p:cNvGrpSpPr/>
          <p:nvPr/>
        </p:nvGrpSpPr>
        <p:grpSpPr>
          <a:xfrm>
            <a:off x="578681" y="3400600"/>
            <a:ext cx="7781925" cy="2246412"/>
            <a:chOff x="4343400" y="3703624"/>
            <a:chExt cx="7781925" cy="224641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2A01DC2-9C74-1E16-084F-DB746B5ACAC3}"/>
                </a:ext>
              </a:extLst>
            </p:cNvPr>
            <p:cNvSpPr/>
            <p:nvPr/>
          </p:nvSpPr>
          <p:spPr>
            <a:xfrm>
              <a:off x="4343400" y="3703624"/>
              <a:ext cx="7781925" cy="22464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C40C44-3C6D-C910-EA22-8B76235BA4B4}"/>
                </a:ext>
              </a:extLst>
            </p:cNvPr>
            <p:cNvGrpSpPr/>
            <p:nvPr/>
          </p:nvGrpSpPr>
          <p:grpSpPr>
            <a:xfrm>
              <a:off x="4381500" y="3793508"/>
              <a:ext cx="7595410" cy="2132608"/>
              <a:chOff x="2333679" y="3511754"/>
              <a:chExt cx="7595410" cy="213260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AA649D2-DC8B-6AD4-8446-EA8F8939D5DB}"/>
                  </a:ext>
                </a:extLst>
              </p:cNvPr>
              <p:cNvSpPr/>
              <p:nvPr/>
            </p:nvSpPr>
            <p:spPr>
              <a:xfrm>
                <a:off x="3038432" y="3518675"/>
                <a:ext cx="586641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E3CB560-596F-26DC-AE86-DD7068FEA4F9}"/>
                  </a:ext>
                </a:extLst>
              </p:cNvPr>
              <p:cNvCxnSpPr>
                <a:stCxn id="65" idx="0"/>
                <a:endCxn id="65" idx="2"/>
              </p:cNvCxnSpPr>
              <p:nvPr/>
            </p:nvCxnSpPr>
            <p:spPr>
              <a:xfrm>
                <a:off x="5971638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0A53E6-8D6B-64A7-1AD5-C4A94001C58B}"/>
                  </a:ext>
                </a:extLst>
              </p:cNvPr>
              <p:cNvSpPr txBox="1"/>
              <p:nvPr/>
            </p:nvSpPr>
            <p:spPr>
              <a:xfrm>
                <a:off x="5639129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F29D30-7895-1463-EFF0-31AFDB47FD99}"/>
                  </a:ext>
                </a:extLst>
              </p:cNvPr>
              <p:cNvSpPr txBox="1"/>
              <p:nvPr/>
            </p:nvSpPr>
            <p:spPr>
              <a:xfrm>
                <a:off x="8904843" y="3518675"/>
                <a:ext cx="1024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missing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B48C7B2-1402-ECE6-CB78-5C8D8C1B4C1D}"/>
                  </a:ext>
                </a:extLst>
              </p:cNvPr>
              <p:cNvCxnSpPr/>
              <p:nvPr/>
            </p:nvCxnSpPr>
            <p:spPr>
              <a:xfrm>
                <a:off x="3619333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66624F9-BBBE-B4D7-E532-FE870DC7FBE5}"/>
                  </a:ext>
                </a:extLst>
              </p:cNvPr>
              <p:cNvCxnSpPr/>
              <p:nvPr/>
            </p:nvCxnSpPr>
            <p:spPr>
              <a:xfrm>
                <a:off x="3038432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37A1BE-FF70-5287-DDE0-509C743811F1}"/>
                  </a:ext>
                </a:extLst>
              </p:cNvPr>
              <p:cNvSpPr txBox="1"/>
              <p:nvPr/>
            </p:nvSpPr>
            <p:spPr>
              <a:xfrm>
                <a:off x="3991926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20%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45B4B-7FF7-C6C8-68DC-E851700854F0}"/>
                  </a:ext>
                </a:extLst>
              </p:cNvPr>
              <p:cNvCxnSpPr/>
              <p:nvPr/>
            </p:nvCxnSpPr>
            <p:spPr>
              <a:xfrm>
                <a:off x="4200234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71D32B-2538-7104-1AEE-A1D68E8BD2CD}"/>
                  </a:ext>
                </a:extLst>
              </p:cNvPr>
              <p:cNvSpPr txBox="1"/>
              <p:nvPr/>
            </p:nvSpPr>
            <p:spPr>
              <a:xfrm>
                <a:off x="3326911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10%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7E04693-E6C8-08CD-9D0E-5E828342B1B4}"/>
                  </a:ext>
                </a:extLst>
              </p:cNvPr>
              <p:cNvGrpSpPr/>
              <p:nvPr/>
            </p:nvGrpSpPr>
            <p:grpSpPr>
              <a:xfrm>
                <a:off x="4200234" y="4281889"/>
                <a:ext cx="4704609" cy="100227"/>
                <a:chOff x="4324596" y="2592014"/>
                <a:chExt cx="4704609" cy="10022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F13E8945-271A-5B8E-A81B-D684677DF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596" y="2683823"/>
                  <a:ext cx="4704609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E324BDD-C2D7-6B34-CD19-F6145C71D168}"/>
                    </a:ext>
                  </a:extLst>
                </p:cNvPr>
                <p:cNvCxnSpPr/>
                <p:nvPr/>
              </p:nvCxnSpPr>
              <p:spPr>
                <a:xfrm flipV="1">
                  <a:off x="4331739" y="2592014"/>
                  <a:ext cx="0" cy="10022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B9CF4D-9E6C-C05E-D2A1-7C8A5681383D}"/>
                  </a:ext>
                </a:extLst>
              </p:cNvPr>
              <p:cNvSpPr txBox="1"/>
              <p:nvPr/>
            </p:nvSpPr>
            <p:spPr>
              <a:xfrm>
                <a:off x="5581776" y="4373698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F942758-A538-BB35-D35B-A473053D37CA}"/>
                  </a:ext>
                </a:extLst>
              </p:cNvPr>
              <p:cNvGrpSpPr/>
              <p:nvPr/>
            </p:nvGrpSpPr>
            <p:grpSpPr>
              <a:xfrm>
                <a:off x="3038432" y="4279507"/>
                <a:ext cx="529855" cy="100227"/>
                <a:chOff x="3743695" y="2589632"/>
                <a:chExt cx="529855" cy="100227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A7C78B9-5E31-9F37-558C-06594C87A4FE}"/>
                    </a:ext>
                  </a:extLst>
                </p:cNvPr>
                <p:cNvCxnSpPr/>
                <p:nvPr/>
              </p:nvCxnSpPr>
              <p:spPr>
                <a:xfrm flipV="1">
                  <a:off x="3743695" y="2589632"/>
                  <a:ext cx="0" cy="10022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9E8F67-5F9D-CBDB-2F3B-1ECDE60BA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3695" y="2677787"/>
                  <a:ext cx="529855" cy="2381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2647DF-9911-37C5-0A47-F1EE74A4CD81}"/>
                  </a:ext>
                </a:extLst>
              </p:cNvPr>
              <p:cNvSpPr txBox="1"/>
              <p:nvPr/>
            </p:nvSpPr>
            <p:spPr>
              <a:xfrm>
                <a:off x="2931364" y="4367661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C9E6404-33A1-3F8B-FFBF-7E668626B8D2}"/>
                  </a:ext>
                </a:extLst>
              </p:cNvPr>
              <p:cNvGrpSpPr/>
              <p:nvPr/>
            </p:nvGrpSpPr>
            <p:grpSpPr>
              <a:xfrm>
                <a:off x="3317948" y="4279507"/>
                <a:ext cx="1077507" cy="677573"/>
                <a:chOff x="3442310" y="2589632"/>
                <a:chExt cx="1077507" cy="67757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17701E8-0673-7A0E-22CA-C9E88F0E69C0}"/>
                    </a:ext>
                  </a:extLst>
                </p:cNvPr>
                <p:cNvGrpSpPr/>
                <p:nvPr/>
              </p:nvGrpSpPr>
              <p:grpSpPr>
                <a:xfrm>
                  <a:off x="3743695" y="2589632"/>
                  <a:ext cx="529855" cy="100227"/>
                  <a:chOff x="3743695" y="2589632"/>
                  <a:chExt cx="529855" cy="100227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735F586-DD3A-B0E1-31F4-C197DDB3F7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43695" y="2589632"/>
                    <a:ext cx="0" cy="100227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61CAAE7-509B-AFE7-74AE-360E4A012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43695" y="2677787"/>
                    <a:ext cx="529855" cy="2381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FEE0474-4E42-064A-A6FB-111BB1885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622" y="2677786"/>
                  <a:ext cx="0" cy="276999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CBE7324-3219-6649-DC6E-F41279F6CC70}"/>
                    </a:ext>
                  </a:extLst>
                </p:cNvPr>
                <p:cNvCxnSpPr/>
                <p:nvPr/>
              </p:nvCxnSpPr>
              <p:spPr>
                <a:xfrm>
                  <a:off x="3451273" y="2954785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F80A0726-5ED6-2EA5-6DCD-B8C6B653D3A4}"/>
                    </a:ext>
                  </a:extLst>
                </p:cNvPr>
                <p:cNvCxnSpPr/>
                <p:nvPr/>
              </p:nvCxnSpPr>
              <p:spPr>
                <a:xfrm>
                  <a:off x="4512674" y="2947642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1CFE565-8E71-B358-4036-9C48C840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2310" y="2957166"/>
                  <a:ext cx="1077507" cy="0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1CD4E8-F609-37CA-7BF6-4F59B93C5F56}"/>
                  </a:ext>
                </a:extLst>
              </p:cNvPr>
              <p:cNvSpPr txBox="1"/>
              <p:nvPr/>
            </p:nvSpPr>
            <p:spPr>
              <a:xfrm>
                <a:off x="4044248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7DB2BD-CC01-8A4C-3181-C8DC249B9640}"/>
                  </a:ext>
                </a:extLst>
              </p:cNvPr>
              <p:cNvSpPr txBox="1"/>
              <p:nvPr/>
            </p:nvSpPr>
            <p:spPr>
              <a:xfrm>
                <a:off x="2954916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EE2A1C-0CF6-7426-DD7F-18B6AC2DEB9F}"/>
                  </a:ext>
                </a:extLst>
              </p:cNvPr>
              <p:cNvSpPr txBox="1"/>
              <p:nvPr/>
            </p:nvSpPr>
            <p:spPr>
              <a:xfrm>
                <a:off x="6649119" y="4141007"/>
                <a:ext cx="1317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Definitely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D91D9A-CB67-A378-5AC2-FDF675034D67}"/>
                  </a:ext>
                </a:extLst>
              </p:cNvPr>
              <p:cNvSpPr txBox="1"/>
              <p:nvPr/>
            </p:nvSpPr>
            <p:spPr>
              <a:xfrm>
                <a:off x="4336901" y="4132519"/>
                <a:ext cx="16582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most of the time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A96D786-36C5-BF3D-59EA-9D4BACA7558C}"/>
                  </a:ext>
                </a:extLst>
              </p:cNvPr>
              <p:cNvSpPr txBox="1"/>
              <p:nvPr/>
            </p:nvSpPr>
            <p:spPr>
              <a:xfrm>
                <a:off x="3698905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many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6A1C78-9767-2FC9-ED44-BF5C13190F43}"/>
                  </a:ext>
                </a:extLst>
              </p:cNvPr>
              <p:cNvSpPr txBox="1"/>
              <p:nvPr/>
            </p:nvSpPr>
            <p:spPr>
              <a:xfrm>
                <a:off x="2333679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few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graphicFrame>
        <p:nvGraphicFramePr>
          <p:cNvPr id="97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88609"/>
              </p:ext>
            </p:extLst>
          </p:nvPr>
        </p:nvGraphicFramePr>
        <p:xfrm>
          <a:off x="8534404" y="3728402"/>
          <a:ext cx="3542610" cy="147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70" dirty="0">
                          <a:latin typeface="Roboto Medium"/>
                          <a:cs typeface="Roboto Medium"/>
                        </a:rPr>
                        <a:t>Missing</a:t>
                      </a:r>
                      <a:r>
                        <a:rPr sz="1200" b="0" spc="-20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50" dirty="0">
                          <a:latin typeface="Roboto Medium"/>
                          <a:cs typeface="Roboto Medium"/>
                        </a:rPr>
                        <a:t>%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Few</a:t>
                      </a:r>
                      <a:r>
                        <a:rPr sz="1200" b="0" spc="-1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Many</a:t>
                      </a:r>
                      <a:r>
                        <a:rPr sz="1200" b="0" spc="-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&lt;10%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70" dirty="0">
                          <a:latin typeface="Roboto"/>
                          <a:cs typeface="Roboto"/>
                        </a:rPr>
                        <a:t>10-</a:t>
                      </a:r>
                      <a:r>
                        <a:rPr sz="1200" spc="-25" dirty="0">
                          <a:latin typeface="Roboto"/>
                          <a:cs typeface="Roboto"/>
                        </a:rPr>
                        <a:t>20%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10" dirty="0">
                          <a:latin typeface="Roboto"/>
                          <a:cs typeface="Roboto"/>
                        </a:rPr>
                        <a:t>Fill/Drop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&gt;50%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 dirty="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379894-1289-8EA5-FF9D-0B371B6D265D}"/>
              </a:ext>
            </a:extLst>
          </p:cNvPr>
          <p:cNvGrpSpPr/>
          <p:nvPr/>
        </p:nvGrpSpPr>
        <p:grpSpPr>
          <a:xfrm>
            <a:off x="8194043" y="1601418"/>
            <a:ext cx="3775420" cy="1181100"/>
            <a:chOff x="6179134" y="4326724"/>
            <a:chExt cx="3775420" cy="1181100"/>
          </a:xfrm>
        </p:grpSpPr>
        <p:sp>
          <p:nvSpPr>
            <p:cNvPr id="98" name="object 16"/>
            <p:cNvSpPr/>
            <p:nvPr/>
          </p:nvSpPr>
          <p:spPr>
            <a:xfrm>
              <a:off x="6179134" y="4326724"/>
              <a:ext cx="3775420" cy="1181100"/>
            </a:xfrm>
            <a:custGeom>
              <a:avLst/>
              <a:gdLst/>
              <a:ahLst/>
              <a:cxnLst/>
              <a:rect l="l" t="t" r="r" b="b"/>
              <a:pathLst>
                <a:path w="5181600" h="1181100">
                  <a:moveTo>
                    <a:pt x="5128201" y="1181099"/>
                  </a:moveTo>
                  <a:lnTo>
                    <a:pt x="53397" y="1181099"/>
                  </a:lnTo>
                  <a:lnTo>
                    <a:pt x="49681" y="1180733"/>
                  </a:lnTo>
                  <a:lnTo>
                    <a:pt x="14085" y="1161706"/>
                  </a:lnTo>
                  <a:lnTo>
                    <a:pt x="0" y="1127702"/>
                  </a:lnTo>
                  <a:lnTo>
                    <a:pt x="0" y="11239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1"/>
                  </a:lnTo>
                  <a:lnTo>
                    <a:pt x="5181599" y="53397"/>
                  </a:lnTo>
                  <a:lnTo>
                    <a:pt x="5181599" y="1127702"/>
                  </a:lnTo>
                  <a:lnTo>
                    <a:pt x="5162206" y="1167013"/>
                  </a:lnTo>
                  <a:lnTo>
                    <a:pt x="5131917" y="1180733"/>
                  </a:lnTo>
                  <a:lnTo>
                    <a:pt x="5128201" y="1181099"/>
                  </a:lnTo>
                  <a:close/>
                </a:path>
              </a:pathLst>
            </a:custGeom>
            <a:solidFill>
              <a:srgbClr val="F9FAFA"/>
            </a:solidFill>
            <a:ln>
              <a:solidFill>
                <a:srgbClr val="DDD9C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9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326" y="4418398"/>
              <a:ext cx="228599" cy="228599"/>
            </a:xfrm>
            <a:prstGeom prst="rect">
              <a:avLst/>
            </a:prstGeom>
          </p:spPr>
        </p:pic>
        <p:sp>
          <p:nvSpPr>
            <p:cNvPr id="100" name="object 22"/>
            <p:cNvSpPr txBox="1"/>
            <p:nvPr/>
          </p:nvSpPr>
          <p:spPr>
            <a:xfrm>
              <a:off x="6737934" y="4331551"/>
              <a:ext cx="3086100" cy="103886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60" dirty="0">
                  <a:latin typeface="Roboto Medium"/>
                  <a:cs typeface="Roboto Medium"/>
                </a:rPr>
                <a:t>Important</a:t>
              </a:r>
              <a:r>
                <a:rPr sz="1300" b="0" spc="5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Considerations</a:t>
              </a:r>
              <a:endParaRPr sz="1300" dirty="0">
                <a:latin typeface="Roboto Medium"/>
                <a:cs typeface="Roboto Medium"/>
              </a:endParaRPr>
            </a:p>
            <a:p>
              <a:pPr marL="92710" indent="-80010">
                <a:lnSpc>
                  <a:spcPct val="100000"/>
                </a:lnSpc>
                <a:spcBef>
                  <a:spcPts val="640"/>
                </a:spcBef>
                <a:buChar char="•"/>
                <a:tabLst>
                  <a:tab pos="92710" algn="l"/>
                </a:tabLst>
              </a:pPr>
              <a:r>
                <a:rPr sz="1200" spc="-85" dirty="0">
                  <a:solidFill>
                    <a:srgbClr val="4A5462"/>
                  </a:solidFill>
                  <a:latin typeface="Roboto"/>
                  <a:cs typeface="Roboto"/>
                </a:rPr>
                <a:t>Column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importance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target/business</a:t>
              </a:r>
              <a:endParaRPr sz="1200" dirty="0">
                <a:latin typeface="Roboto"/>
                <a:cs typeface="Roboto"/>
              </a:endParaRPr>
            </a:p>
            <a:p>
              <a:pPr marL="92710" indent="-80010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92710" algn="l"/>
                </a:tabLst>
              </a:pP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size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(avoid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dropping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with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small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data)</a:t>
              </a:r>
              <a:endParaRPr sz="1200" dirty="0">
                <a:latin typeface="Roboto"/>
                <a:cs typeface="Roboto"/>
              </a:endParaRPr>
            </a:p>
            <a:p>
              <a:pPr marL="89535" indent="-76835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89535" algn="l"/>
                </a:tabLst>
              </a:pP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These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percentages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are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guidelines,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not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strict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rules</a:t>
              </a:r>
              <a:endParaRPr sz="1200" dirty="0">
                <a:latin typeface="Roboto"/>
                <a:cs typeface="Roboto"/>
              </a:endParaRPr>
            </a:p>
          </p:txBody>
        </p:sp>
      </p:grp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E8F67E1-A0D9-613A-22BC-874EFAAB2309}"/>
              </a:ext>
            </a:extLst>
          </p:cNvPr>
          <p:cNvSpPr/>
          <p:nvPr/>
        </p:nvSpPr>
        <p:spPr>
          <a:xfrm>
            <a:off x="8194043" y="4340558"/>
            <a:ext cx="333127" cy="3664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827E84B-4AB8-053E-563C-5604074D3D43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bject 11">
            <a:extLst>
              <a:ext uri="{FF2B5EF4-FFF2-40B4-BE49-F238E27FC236}">
                <a16:creationId xmlns:a16="http://schemas.microsoft.com/office/drawing/2014/main" id="{47C6DD79-5571-A1AA-0B07-C0850D77BD5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69DE9720-334D-D6B4-DE0A-8C12FB5B1D3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>
            <a:extLst>
              <a:ext uri="{FF2B5EF4-FFF2-40B4-BE49-F238E27FC236}">
                <a16:creationId xmlns:a16="http://schemas.microsoft.com/office/drawing/2014/main" id="{778068FD-9BA1-791B-7095-7ECF8EE830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8" name="object 8">
            <a:extLst>
              <a:ext uri="{FF2B5EF4-FFF2-40B4-BE49-F238E27FC236}">
                <a16:creationId xmlns:a16="http://schemas.microsoft.com/office/drawing/2014/main" id="{40BD3258-6924-487D-29F3-C9A49813E6E3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AE865ADF-6923-AE5B-1BBD-3759DC51AE4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AE46E936-3CFB-129D-2D03-34653877482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88D0A9A-3BCC-60D8-42D8-A5B5D616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3D93F-6488-24A9-D974-1A8ECE937C2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1CE9E52-6AFE-46BC-A9FE-C3B2D03FCD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A2DA52C-2638-4BE1-7C52-F77143231C2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121D21-B074-FC60-424E-A63CAA412694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0AC70-F894-0848-FBC8-12001E3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943DCC-C99C-513A-B958-D3272CAEC7F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1926D-3643-02E2-1BD9-0341664CE7DA}"/>
              </a:ext>
            </a:extLst>
          </p:cNvPr>
          <p:cNvSpPr txBox="1"/>
          <p:nvPr/>
        </p:nvSpPr>
        <p:spPr>
          <a:xfrm>
            <a:off x="523875" y="1450019"/>
            <a:ext cx="30502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Montserrat SemiBold"/>
              </a:rPr>
              <a:t>Missing data types: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0E4318-656B-C07A-FBB6-E37DB3E1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15100" y="4275544"/>
            <a:ext cx="4657725" cy="122872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95372B6-E517-1386-3570-6154CF056A50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bject 11">
            <a:extLst>
              <a:ext uri="{FF2B5EF4-FFF2-40B4-BE49-F238E27FC236}">
                <a16:creationId xmlns:a16="http://schemas.microsoft.com/office/drawing/2014/main" id="{02164869-F3D3-0058-7A5C-64BBF940B81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">
            <a:extLst>
              <a:ext uri="{FF2B5EF4-FFF2-40B4-BE49-F238E27FC236}">
                <a16:creationId xmlns:a16="http://schemas.microsoft.com/office/drawing/2014/main" id="{38A08C20-E084-D6E8-21C2-75C1C2695F7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D6389149-34B5-27BC-507E-36BB30FA1F6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7" name="object 8">
            <a:extLst>
              <a:ext uri="{FF2B5EF4-FFF2-40B4-BE49-F238E27FC236}">
                <a16:creationId xmlns:a16="http://schemas.microsoft.com/office/drawing/2014/main" id="{C94FA8EB-5271-E8D1-755F-F87E4B14D1F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49C9F81-E8DD-5921-9926-5B1703A3B18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9FC90B4E-DF65-975F-E265-B68937A0FD2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C32D69-3255-ED0C-6EC7-F3AEDF5EBE8D}"/>
              </a:ext>
            </a:extLst>
          </p:cNvPr>
          <p:cNvGrpSpPr/>
          <p:nvPr/>
        </p:nvGrpSpPr>
        <p:grpSpPr>
          <a:xfrm>
            <a:off x="609600" y="2099756"/>
            <a:ext cx="5334000" cy="1746756"/>
            <a:chOff x="609600" y="2099756"/>
            <a:chExt cx="5334000" cy="17467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9A674BD-61EC-3E49-428E-4755921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099756"/>
              <a:ext cx="53340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F9EB0-1639-B19E-7CBF-75046B4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2116281"/>
              <a:ext cx="273279" cy="2451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93F6-33B2-3DE4-9C33-EBE192CB6D0E}"/>
              </a:ext>
            </a:extLst>
          </p:cNvPr>
          <p:cNvGrpSpPr/>
          <p:nvPr/>
        </p:nvGrpSpPr>
        <p:grpSpPr>
          <a:xfrm>
            <a:off x="6096000" y="2099757"/>
            <a:ext cx="6019800" cy="1746756"/>
            <a:chOff x="6096000" y="2099757"/>
            <a:chExt cx="6019800" cy="174675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8F8DBA-196B-EE1B-1985-B843F049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099757"/>
              <a:ext cx="60198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FBD3F4-B428-0332-672D-D5392B1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1431" y="2116281"/>
              <a:ext cx="273279" cy="22860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022FF-4173-C737-655C-AEC08CFCBE5F}"/>
              </a:ext>
            </a:extLst>
          </p:cNvPr>
          <p:cNvGrpSpPr/>
          <p:nvPr/>
        </p:nvGrpSpPr>
        <p:grpSpPr>
          <a:xfrm>
            <a:off x="615631" y="3989409"/>
            <a:ext cx="5334001" cy="1800997"/>
            <a:chOff x="615631" y="3989409"/>
            <a:chExt cx="5334001" cy="18009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0A51C6-181F-2919-EF43-152934C3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31" y="3989409"/>
              <a:ext cx="5334001" cy="180099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61F6E-F01C-BD08-80E1-D25AF039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4046944"/>
              <a:ext cx="314960" cy="228600"/>
            </a:xfrm>
            <a:prstGeom prst="rect">
              <a:avLst/>
            </a:prstGeom>
          </p:spPr>
        </p:pic>
      </p:grpSp>
      <p:pic>
        <p:nvPicPr>
          <p:cNvPr id="2" name="Graphic 1" descr="Back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FC3945B-786B-69F7-1A65-E8C04BE14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A07B1E-94C5-526D-02A7-D4803EAE90E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76517C-48BA-F030-E3EB-381AE73A4E0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F9A7CA5-CB05-52A8-216C-11A1DFA2DAE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B1AB15-9E0C-98F3-31B2-9C6649D2E6FF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5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C56C8-EAF8-1327-4358-03CD32D7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A3FEB9-EB1A-D5B9-44F5-141144FF1BB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B2ECD-67B3-2F89-0D63-87B181D7502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5AFCED-0BCF-D06F-6759-922E72DF171C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6B9CBD6-6415-4A40-6703-1A044876E74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16D884-BFE2-F732-6554-F80799DF9E0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6DF472A-E230-F678-AF90-9F59BC99ACD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3B4678F-64C3-34FA-874E-E032B6E2493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D4939EB7-60EC-49C9-4611-AE39FBDFB05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4D40-9B8D-F2F2-532F-3B718DF9FB33}"/>
              </a:ext>
            </a:extLst>
          </p:cNvPr>
          <p:cNvSpPr txBox="1"/>
          <p:nvPr/>
        </p:nvSpPr>
        <p:spPr>
          <a:xfrm>
            <a:off x="523875" y="1448812"/>
            <a:ext cx="58769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Statistical approaches [mean, median ,mode]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Interpolation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 ‘</a:t>
            </a:r>
            <a:r>
              <a:rPr lang="en-US" sz="1600" spc="-85" dirty="0">
                <a:solidFill>
                  <a:srgbClr val="4A5462"/>
                </a:solidFill>
                <a:highlight>
                  <a:srgbClr val="CCECFF"/>
                </a:highlight>
                <a:latin typeface="Roboto"/>
                <a:cs typeface="Roboto"/>
              </a:rPr>
              <a:t>when features are Independent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’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endParaRPr lang="en-US" sz="1600" spc="-85" dirty="0">
              <a:solidFill>
                <a:srgbClr val="4A5462"/>
              </a:solidFill>
              <a:latin typeface="Roboto"/>
              <a:cs typeface="Robo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Imputer[mean, median ,mode, Modeling like KNN | iterative]</a:t>
            </a:r>
          </a:p>
        </p:txBody>
      </p:sp>
      <p:pic>
        <p:nvPicPr>
          <p:cNvPr id="7" name="Graphic 6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3A90BF8-7E94-D41D-BB00-19D97418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833F49-A2C6-02EF-F3CE-D068D8AE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79891"/>
            <a:ext cx="10411954" cy="42011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4A4B8-03F0-AB9E-7D0D-4C9AF7453F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D0C9526-C789-1D44-C8E5-9FD49F555B02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D642A0A-621E-57F9-71E3-49C2BE69A0C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D7B068-50F4-9E32-1EEC-640A61733BF0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</TotalTime>
  <Words>931</Words>
  <Application>Microsoft Office PowerPoint</Application>
  <PresentationFormat>Custom</PresentationFormat>
  <Paragraphs>260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Amasis MT Pro Black</vt:lpstr>
      <vt:lpstr>Aptos</vt:lpstr>
      <vt:lpstr>Aptos Black</vt:lpstr>
      <vt:lpstr>Arial</vt:lpstr>
      <vt:lpstr>Avenir Next</vt:lpstr>
      <vt:lpstr>Calibri</vt:lpstr>
      <vt:lpstr>Candara</vt:lpstr>
      <vt:lpstr>Lucida Console</vt:lpstr>
      <vt:lpstr>Montserrat</vt:lpstr>
      <vt:lpstr>Montserrat SemiBold</vt:lpstr>
      <vt:lpstr>Roboto</vt:lpstr>
      <vt:lpstr>Roboto Medium</vt:lpstr>
      <vt:lpstr>Segoe UI Black</vt:lpstr>
      <vt:lpstr>Wingdings</vt:lpstr>
      <vt:lpstr>Office Theme</vt:lpstr>
      <vt:lpstr>The Machine Learning Project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Abdalarhman Ezzat</dc:creator>
  <cp:lastModifiedBy>Abdalrahaman Ahmed</cp:lastModifiedBy>
  <cp:revision>56</cp:revision>
  <dcterms:created xsi:type="dcterms:W3CDTF">2025-09-03T06:50:54Z</dcterms:created>
  <dcterms:modified xsi:type="dcterms:W3CDTF">2025-09-17T01:46:21Z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Producer">
    <vt:lpwstr>pypdf</vt:lpwstr>
  </property>
  <property fmtid="{D5CDD505-2E9C-101B-9397-08002B2CF9AE}" pid="4" name="LastSaved">
    <vt:filetime>2025-09-03T00:00:00Z</vt:filetime>
  </property>
</Properties>
</file>